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29"/>
  </p:handoutMasterIdLst>
  <p:sldIdLst>
    <p:sldId id="289" r:id="rId3"/>
    <p:sldId id="276" r:id="rId4"/>
    <p:sldId id="277" r:id="rId5"/>
    <p:sldId id="260" r:id="rId6"/>
    <p:sldId id="284" r:id="rId7"/>
    <p:sldId id="285" r:id="rId8"/>
    <p:sldId id="261" r:id="rId9"/>
    <p:sldId id="270" r:id="rId10"/>
    <p:sldId id="269" r:id="rId11"/>
    <p:sldId id="262" r:id="rId12"/>
    <p:sldId id="263" r:id="rId13"/>
    <p:sldId id="271" r:id="rId14"/>
    <p:sldId id="272" r:id="rId15"/>
    <p:sldId id="278" r:id="rId16"/>
    <p:sldId id="279" r:id="rId17"/>
    <p:sldId id="273" r:id="rId18"/>
    <p:sldId id="264" r:id="rId19"/>
    <p:sldId id="280" r:id="rId20"/>
    <p:sldId id="265" r:id="rId21"/>
    <p:sldId id="268" r:id="rId22"/>
    <p:sldId id="266" r:id="rId23"/>
    <p:sldId id="281" r:id="rId24"/>
    <p:sldId id="286" r:id="rId25"/>
    <p:sldId id="287" r:id="rId26"/>
    <p:sldId id="275" r:id="rId27"/>
    <p:sldId id="290" r:id="rId2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86" d="100"/>
          <a:sy n="86" d="100"/>
        </p:scale>
        <p:origin x="14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AFB0AB1D-7613-407F-961F-180106DDA6D2}" type="datetimeFigureOut">
              <a:rPr lang="en-US" smtClean="0"/>
              <a:t>2/27/2023</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A4A7DE23-D309-41F6-B50E-8B40E869E70F}" type="slidenum">
              <a:rPr lang="en-US" smtClean="0"/>
              <a:t>‹#›</a:t>
            </a:fld>
            <a:endParaRPr lang="en-US"/>
          </a:p>
        </p:txBody>
      </p:sp>
    </p:spTree>
    <p:extLst>
      <p:ext uri="{BB962C8B-B14F-4D97-AF65-F5344CB8AC3E}">
        <p14:creationId xmlns:p14="http://schemas.microsoft.com/office/powerpoint/2010/main" val="4027758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54890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14476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373519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42891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347540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46552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1286364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40387-E3C6-40B8-9C55-3496FD70152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09826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40387-E3C6-40B8-9C55-3496FD70152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301520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0387-E3C6-40B8-9C55-3496FD701524}"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1506342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104990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881308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43233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1576736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60576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040387-E3C6-40B8-9C55-3496FD70152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7747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31053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40387-E3C6-40B8-9C55-3496FD70152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99095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40387-E3C6-40B8-9C55-3496FD70152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34216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0387-E3C6-40B8-9C55-3496FD701524}"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321090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13235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040387-E3C6-40B8-9C55-3496FD70152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C5AB-BAE2-4602-BBAB-5A08131C4164}" type="slidenum">
              <a:rPr lang="en-US" smtClean="0"/>
              <a:t>‹#›</a:t>
            </a:fld>
            <a:endParaRPr lang="en-US"/>
          </a:p>
        </p:txBody>
      </p:sp>
    </p:spTree>
    <p:extLst>
      <p:ext uri="{BB962C8B-B14F-4D97-AF65-F5344CB8AC3E}">
        <p14:creationId xmlns:p14="http://schemas.microsoft.com/office/powerpoint/2010/main" val="227522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0387-E3C6-40B8-9C55-3496FD701524}" type="datetimeFigureOut">
              <a:rPr lang="en-US" smtClean="0"/>
              <a:t>2/27/2023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DC5AB-BAE2-4602-BBAB-5A08131C4164}" type="slidenum">
              <a:rPr lang="en-US" smtClean="0"/>
              <a:t>‹#›</a:t>
            </a:fld>
            <a:endParaRPr lang="en-US"/>
          </a:p>
        </p:txBody>
      </p:sp>
    </p:spTree>
    <p:extLst>
      <p:ext uri="{BB962C8B-B14F-4D97-AF65-F5344CB8AC3E}">
        <p14:creationId xmlns:p14="http://schemas.microsoft.com/office/powerpoint/2010/main" val="325620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0387-E3C6-40B8-9C55-3496FD701524}" type="datetimeFigureOut">
              <a:rPr lang="en-US" smtClean="0"/>
              <a:t>2/27/2023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DC5AB-BAE2-4602-BBAB-5A08131C4164}" type="slidenum">
              <a:rPr lang="en-US" smtClean="0"/>
              <a:t>‹#›</a:t>
            </a:fld>
            <a:endParaRPr lang="en-US"/>
          </a:p>
        </p:txBody>
      </p:sp>
    </p:spTree>
    <p:extLst>
      <p:ext uri="{BB962C8B-B14F-4D97-AF65-F5344CB8AC3E}">
        <p14:creationId xmlns:p14="http://schemas.microsoft.com/office/powerpoint/2010/main" val="1288358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ucred.ro/resurse-cr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red.ro/resurse-cred/"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ducred.ro/resurse-cred/"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red.ro/resurse-cred/"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red.ro/resurse-cre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youtube.com/educredgimnaziu" TargetMode="External"/><Relationship Id="rId4" Type="http://schemas.openxmlformats.org/officeDocument/2006/relationships/hyperlink" Target="https://www.youtube.com/primareducr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ducred.ro/programe-scolare-pentru-optionale-integra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66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443884" y="2155953"/>
            <a:ext cx="8507152" cy="4924425"/>
          </a:xfrm>
          <a:prstGeom prst="rect">
            <a:avLst/>
          </a:prstGeom>
          <a:noFill/>
        </p:spPr>
        <p:txBody>
          <a:bodyPr wrap="square" rtlCol="0">
            <a:spAutoFit/>
          </a:bodyPr>
          <a:lstStyle/>
          <a:p>
            <a:pPr algn="just"/>
            <a:r>
              <a:rPr lang="ro-RO" sz="1600" b="1" dirty="0">
                <a:solidFill>
                  <a:schemeClr val="accent1">
                    <a:lumMod val="20000"/>
                    <a:lumOff val="80000"/>
                  </a:schemeClr>
                </a:solidFill>
              </a:rPr>
              <a:t>A.3.1. Analiza nevoilor de formare a profesorilor din învățământul primar și gimnazial pentru aplicarea noului curriculum național</a:t>
            </a:r>
          </a:p>
          <a:p>
            <a:pPr marL="285750" indent="-285750" algn="just">
              <a:buFont typeface="Arial" panose="020B0604020202020204" pitchFamily="34" charset="0"/>
              <a:buChar char="•"/>
            </a:pPr>
            <a:r>
              <a:rPr lang="ro-RO" sz="1400" dirty="0">
                <a:solidFill>
                  <a:schemeClr val="accent1">
                    <a:lumMod val="20000"/>
                    <a:lumOff val="80000"/>
                  </a:schemeClr>
                </a:solidFill>
              </a:rPr>
              <a:t>Raport privind nevoile de formare ale cadrelor didactice din învățământul primar și gimnazial în domeniul abilitării curriculare (studiu național).</a:t>
            </a:r>
            <a:r>
              <a:rPr lang="en-US" sz="1400" dirty="0">
                <a:solidFill>
                  <a:schemeClr val="accent1">
                    <a:lumMod val="20000"/>
                    <a:lumOff val="80000"/>
                  </a:schemeClr>
                </a:solidFill>
              </a:rPr>
              <a:t> Document </a:t>
            </a:r>
            <a:r>
              <a:rPr lang="en-US" sz="1400" dirty="0" err="1">
                <a:solidFill>
                  <a:schemeClr val="accent1">
                    <a:lumMod val="20000"/>
                    <a:lumOff val="80000"/>
                  </a:schemeClr>
                </a:solidFill>
              </a:rPr>
              <a:t>disponibil</a:t>
            </a:r>
            <a:r>
              <a:rPr lang="en-US" sz="1400" dirty="0">
                <a:solidFill>
                  <a:schemeClr val="accent1">
                    <a:lumMod val="20000"/>
                    <a:lumOff val="80000"/>
                  </a:schemeClr>
                </a:solidFill>
              </a:rPr>
              <a:t> la </a:t>
            </a:r>
            <a:r>
              <a:rPr lang="en-US" sz="1400" dirty="0">
                <a:solidFill>
                  <a:schemeClr val="accent1">
                    <a:lumMod val="20000"/>
                    <a:lumOff val="80000"/>
                  </a:schemeClr>
                </a:solidFill>
                <a:hlinkClick r:id="rId2"/>
              </a:rPr>
              <a:t>https://www.educred.ro/resurse-cred/</a:t>
            </a:r>
            <a:r>
              <a:rPr lang="ro-RO" sz="1400" dirty="0">
                <a:solidFill>
                  <a:schemeClr val="accent1">
                    <a:lumMod val="20000"/>
                    <a:lumOff val="80000"/>
                  </a:schemeClr>
                </a:solidFill>
              </a:rPr>
              <a:t> </a:t>
            </a:r>
            <a:r>
              <a:rPr lang="en-US" sz="1400" dirty="0">
                <a:solidFill>
                  <a:schemeClr val="accent1">
                    <a:lumMod val="20000"/>
                    <a:lumOff val="80000"/>
                  </a:schemeClr>
                </a:solidFill>
              </a:rPr>
              <a:t>. </a:t>
            </a:r>
            <a:endParaRPr lang="ro-RO" sz="1400" dirty="0">
              <a:solidFill>
                <a:schemeClr val="accent1">
                  <a:lumMod val="20000"/>
                  <a:lumOff val="80000"/>
                </a:schemeClr>
              </a:solidFill>
            </a:endParaRPr>
          </a:p>
          <a:p>
            <a:pPr algn="just"/>
            <a:endParaRPr lang="ro-RO" sz="1400" b="1" dirty="0">
              <a:solidFill>
                <a:schemeClr val="accent1">
                  <a:lumMod val="20000"/>
                  <a:lumOff val="80000"/>
                </a:schemeClr>
              </a:solidFill>
            </a:endParaRPr>
          </a:p>
          <a:p>
            <a:pPr algn="just"/>
            <a:r>
              <a:rPr lang="ro-RO" sz="1600" b="1" dirty="0">
                <a:solidFill>
                  <a:schemeClr val="accent1">
                    <a:lumMod val="20000"/>
                    <a:lumOff val="80000"/>
                  </a:schemeClr>
                </a:solidFill>
              </a:rPr>
              <a:t>A.3.2. Formarea formatorilor</a:t>
            </a:r>
          </a:p>
          <a:p>
            <a:pPr marL="285750" indent="-285750" algn="just">
              <a:buFont typeface="Arial" panose="020B0604020202020204" pitchFamily="34" charset="0"/>
              <a:buChar char="•"/>
            </a:pPr>
            <a:r>
              <a:rPr lang="ro-RO" sz="1400" dirty="0">
                <a:solidFill>
                  <a:schemeClr val="accent1">
                    <a:lumMod val="20000"/>
                    <a:lumOff val="80000"/>
                  </a:schemeClr>
                </a:solidFill>
              </a:rPr>
              <a:t>35 programe acreditate, din care 3 la nivel 1 și 32 la nivel 2  (CRED primar și gimnazial, RED, MANAGER)</a:t>
            </a:r>
          </a:p>
          <a:p>
            <a:pPr marL="285750" indent="-285750" algn="just">
              <a:buFont typeface="Arial" panose="020B0604020202020204" pitchFamily="34" charset="0"/>
              <a:buChar char="•"/>
            </a:pPr>
            <a:r>
              <a:rPr lang="ro-RO" sz="1400" dirty="0">
                <a:solidFill>
                  <a:schemeClr val="accent1">
                    <a:lumMod val="20000"/>
                    <a:lumOff val="80000"/>
                  </a:schemeClr>
                </a:solidFill>
              </a:rPr>
              <a:t>14 serii formare  formatori- „CRED- Curriculum relevant, educație deschisă pentru toți. Formare nivel I”: </a:t>
            </a:r>
          </a:p>
          <a:p>
            <a:pPr marL="285750" indent="-285750" algn="just">
              <a:buFont typeface="Arial" panose="020B0604020202020204" pitchFamily="34" charset="0"/>
              <a:buChar char="•"/>
            </a:pPr>
            <a:r>
              <a:rPr lang="ro-RO" sz="1400" dirty="0">
                <a:solidFill>
                  <a:schemeClr val="accent1">
                    <a:lumMod val="20000"/>
                    <a:lumOff val="80000"/>
                  </a:schemeClr>
                </a:solidFill>
              </a:rPr>
              <a:t>2 serii de formare în aria managementului de curriculum (pentru personalul de conducere) „Managementul implementării eficiente a curriculumului național. MANAGER -CRED. Formare nivel 1. </a:t>
            </a:r>
          </a:p>
          <a:p>
            <a:pPr marL="285750" indent="-285750" algn="just">
              <a:buFont typeface="Arial" panose="020B0604020202020204" pitchFamily="34" charset="0"/>
              <a:buChar char="•"/>
            </a:pPr>
            <a:r>
              <a:rPr lang="ro-RO" sz="1400" dirty="0">
                <a:solidFill>
                  <a:schemeClr val="accent1">
                    <a:lumMod val="20000"/>
                    <a:lumOff val="80000"/>
                  </a:schemeClr>
                </a:solidFill>
              </a:rPr>
              <a:t>2 serii de formare în aria resurselor educaționale deschse, „Resurse educaționale digitale: realizare, utilizare, evaluare. Formare nivel 1”.</a:t>
            </a:r>
          </a:p>
          <a:p>
            <a:pPr marL="285750" indent="-285750" algn="just">
              <a:buFont typeface="Arial" panose="020B0604020202020204" pitchFamily="34" charset="0"/>
              <a:buChar char="•"/>
            </a:pPr>
            <a:r>
              <a:rPr lang="ro-RO" sz="1400" dirty="0">
                <a:solidFill>
                  <a:schemeClr val="accent1">
                    <a:lumMod val="20000"/>
                    <a:lumOff val="80000"/>
                  </a:schemeClr>
                </a:solidFill>
              </a:rPr>
              <a:t>983 formatori din care 748 CRED, 88 RED și 147 MANAGER</a:t>
            </a:r>
          </a:p>
          <a:p>
            <a:pPr marL="285750" indent="-285750" algn="just">
              <a:buFont typeface="Arial" panose="020B0604020202020204" pitchFamily="34" charset="0"/>
              <a:buChar char="•"/>
            </a:pPr>
            <a:r>
              <a:rPr lang="ro-RO" sz="1400" dirty="0">
                <a:solidFill>
                  <a:schemeClr val="accent1">
                    <a:lumMod val="20000"/>
                    <a:lumOff val="80000"/>
                  </a:schemeClr>
                </a:solidFill>
              </a:rPr>
              <a:t>18 vizite de monitorizare externă</a:t>
            </a: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en-US" dirty="0">
              <a:solidFill>
                <a:schemeClr val="accent1">
                  <a:lumMod val="20000"/>
                  <a:lumOff val="80000"/>
                </a:schemeClr>
              </a:solidFill>
            </a:endParaRPr>
          </a:p>
        </p:txBody>
      </p:sp>
    </p:spTree>
    <p:extLst>
      <p:ext uri="{BB962C8B-B14F-4D97-AF65-F5344CB8AC3E}">
        <p14:creationId xmlns:p14="http://schemas.microsoft.com/office/powerpoint/2010/main" val="135696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337510" y="2144366"/>
            <a:ext cx="8424101" cy="4339650"/>
          </a:xfrm>
          <a:prstGeom prst="rect">
            <a:avLst/>
          </a:prstGeom>
          <a:noFill/>
        </p:spPr>
        <p:txBody>
          <a:bodyPr wrap="square" rtlCol="0">
            <a:spAutoFit/>
          </a:bodyPr>
          <a:lstStyle/>
          <a:p>
            <a:pPr algn="just"/>
            <a:r>
              <a:rPr lang="ro-RO" sz="1600" b="1" dirty="0">
                <a:solidFill>
                  <a:schemeClr val="accent1">
                    <a:lumMod val="20000"/>
                    <a:lumOff val="80000"/>
                  </a:schemeClr>
                </a:solidFill>
              </a:rPr>
              <a:t>A.3.3. Formarea cadrelor didactice din învățământul primar și gimnazial, în vederea integrării noului curriculum de gimnaziu și facilitarii tranziției elevilor de la nivelul primar la cel gimnazial (asigurarea accesului la învățământ primar și gimnazial de calitate pentru toti elevii)</a:t>
            </a:r>
          </a:p>
          <a:p>
            <a:pPr algn="just"/>
            <a:endParaRPr lang="ro-RO" sz="1200" dirty="0">
              <a:solidFill>
                <a:schemeClr val="accent1">
                  <a:lumMod val="40000"/>
                  <a:lumOff val="60000"/>
                </a:schemeClr>
              </a:solidFill>
            </a:endParaRPr>
          </a:p>
          <a:p>
            <a:pPr marL="171450" indent="-171450" algn="just">
              <a:buFont typeface="Wingdings" panose="05000000000000000000" pitchFamily="2" charset="2"/>
              <a:buChar char="§"/>
            </a:pPr>
            <a:r>
              <a:rPr lang="ro-RO" sz="1300" dirty="0">
                <a:solidFill>
                  <a:schemeClr val="accent1">
                    <a:lumMod val="40000"/>
                    <a:lumOff val="60000"/>
                  </a:schemeClr>
                </a:solidFill>
              </a:rPr>
              <a:t>55 008</a:t>
            </a:r>
            <a:r>
              <a:rPr lang="en-GB" sz="1300" dirty="0">
                <a:solidFill>
                  <a:schemeClr val="accent1">
                    <a:lumMod val="40000"/>
                    <a:lumOff val="60000"/>
                  </a:schemeClr>
                </a:solidFill>
              </a:rPr>
              <a:t> cadre didactic</a:t>
            </a:r>
            <a:r>
              <a:rPr lang="ro-RO" sz="1300" dirty="0">
                <a:solidFill>
                  <a:schemeClr val="accent1">
                    <a:lumMod val="40000"/>
                    <a:lumOff val="60000"/>
                  </a:schemeClr>
                </a:solidFill>
              </a:rPr>
              <a:t>e înscrise din care 50 521 </a:t>
            </a:r>
            <a:r>
              <a:rPr lang="en-GB" sz="1300" dirty="0" err="1">
                <a:solidFill>
                  <a:schemeClr val="accent1">
                    <a:lumMod val="40000"/>
                    <a:lumOff val="60000"/>
                  </a:schemeClr>
                </a:solidFill>
              </a:rPr>
              <a:t>formate</a:t>
            </a:r>
            <a:r>
              <a:rPr lang="ro-RO" sz="1300" dirty="0">
                <a:solidFill>
                  <a:schemeClr val="accent1">
                    <a:lumMod val="40000"/>
                    <a:lumOff val="60000"/>
                  </a:schemeClr>
                </a:solidFill>
              </a:rPr>
              <a:t> și</a:t>
            </a:r>
            <a:r>
              <a:rPr lang="en-GB" sz="1300" dirty="0">
                <a:solidFill>
                  <a:schemeClr val="accent1">
                    <a:lumMod val="40000"/>
                    <a:lumOff val="60000"/>
                  </a:schemeClr>
                </a:solidFill>
              </a:rPr>
              <a:t> </a:t>
            </a:r>
            <a:r>
              <a:rPr lang="en-GB" sz="1300" dirty="0" err="1">
                <a:solidFill>
                  <a:schemeClr val="accent1">
                    <a:lumMod val="40000"/>
                    <a:lumOff val="60000"/>
                  </a:schemeClr>
                </a:solidFill>
              </a:rPr>
              <a:t>promovate</a:t>
            </a:r>
            <a:r>
              <a:rPr lang="ro-RO" sz="1300" dirty="0">
                <a:solidFill>
                  <a:schemeClr val="accent1">
                    <a:lumMod val="40000"/>
                    <a:lumOff val="60000"/>
                  </a:schemeClr>
                </a:solidFill>
              </a:rPr>
              <a:t> din 55 000 cadre didactice, grupul țintă al proiectului CRED:</a:t>
            </a:r>
            <a:endParaRPr lang="en-GB" sz="1300" dirty="0">
              <a:solidFill>
                <a:schemeClr val="accent1">
                  <a:lumMod val="40000"/>
                  <a:lumOff val="60000"/>
                </a:schemeClr>
              </a:solidFill>
            </a:endParaRPr>
          </a:p>
          <a:p>
            <a:pPr algn="just"/>
            <a:r>
              <a:rPr lang="ro-RO" sz="1300" dirty="0">
                <a:solidFill>
                  <a:schemeClr val="accent1">
                    <a:lumMod val="40000"/>
                    <a:lumOff val="60000"/>
                  </a:schemeClr>
                </a:solidFill>
              </a:rPr>
              <a:t>              </a:t>
            </a:r>
            <a:r>
              <a:rPr lang="en-GB" sz="1300" dirty="0">
                <a:solidFill>
                  <a:schemeClr val="accent1">
                    <a:lumMod val="40000"/>
                    <a:lumOff val="60000"/>
                  </a:schemeClr>
                </a:solidFill>
              </a:rPr>
              <a:t>1</a:t>
            </a:r>
            <a:r>
              <a:rPr lang="ro-RO" sz="1300" dirty="0">
                <a:solidFill>
                  <a:schemeClr val="accent1">
                    <a:lumMod val="40000"/>
                    <a:lumOff val="60000"/>
                  </a:schemeClr>
                </a:solidFill>
              </a:rPr>
              <a:t>7 158 </a:t>
            </a:r>
            <a:r>
              <a:rPr lang="en-GB" sz="1300" dirty="0">
                <a:solidFill>
                  <a:schemeClr val="accent1">
                    <a:lumMod val="40000"/>
                    <a:lumOff val="60000"/>
                  </a:schemeClr>
                </a:solidFill>
              </a:rPr>
              <a:t>cadre </a:t>
            </a:r>
            <a:r>
              <a:rPr lang="en-GB" sz="1300" dirty="0" err="1">
                <a:solidFill>
                  <a:schemeClr val="accent1">
                    <a:lumMod val="40000"/>
                    <a:lumOff val="60000"/>
                  </a:schemeClr>
                </a:solidFill>
              </a:rPr>
              <a:t>didactice</a:t>
            </a:r>
            <a:r>
              <a:rPr lang="en-GB" sz="1300" dirty="0">
                <a:solidFill>
                  <a:schemeClr val="accent1">
                    <a:lumMod val="40000"/>
                    <a:lumOff val="60000"/>
                  </a:schemeClr>
                </a:solidFill>
              </a:rPr>
              <a:t>  din </a:t>
            </a:r>
            <a:r>
              <a:rPr lang="en-GB" sz="1300" dirty="0" err="1">
                <a:solidFill>
                  <a:schemeClr val="accent1">
                    <a:lumMod val="40000"/>
                    <a:lumOff val="60000"/>
                  </a:schemeClr>
                </a:solidFill>
              </a:rPr>
              <a:t>învățământul</a:t>
            </a:r>
            <a:r>
              <a:rPr lang="en-GB" sz="1300" dirty="0">
                <a:solidFill>
                  <a:schemeClr val="accent1">
                    <a:lumMod val="40000"/>
                    <a:lumOff val="60000"/>
                  </a:schemeClr>
                </a:solidFill>
              </a:rPr>
              <a:t> </a:t>
            </a:r>
            <a:r>
              <a:rPr lang="ro-RO" sz="1300" dirty="0">
                <a:solidFill>
                  <a:schemeClr val="accent1">
                    <a:lumMod val="40000"/>
                    <a:lumOff val="60000"/>
                  </a:schemeClr>
                </a:solidFill>
              </a:rPr>
              <a:t>primar/15.000 cadre didactice din grupul țintă;</a:t>
            </a:r>
            <a:endParaRPr lang="en-GB" sz="1300" dirty="0">
              <a:solidFill>
                <a:schemeClr val="accent1">
                  <a:lumMod val="40000"/>
                  <a:lumOff val="60000"/>
                </a:schemeClr>
              </a:solidFill>
            </a:endParaRPr>
          </a:p>
          <a:p>
            <a:pPr algn="just"/>
            <a:r>
              <a:rPr lang="ro-RO" sz="1300" i="1" dirty="0">
                <a:solidFill>
                  <a:schemeClr val="accent1">
                    <a:lumMod val="40000"/>
                    <a:lumOff val="60000"/>
                  </a:schemeClr>
                </a:solidFill>
              </a:rPr>
              <a:t>              33 361</a:t>
            </a:r>
            <a:r>
              <a:rPr lang="en-GB" sz="1300" dirty="0">
                <a:solidFill>
                  <a:schemeClr val="accent1">
                    <a:lumMod val="40000"/>
                    <a:lumOff val="60000"/>
                  </a:schemeClr>
                </a:solidFill>
              </a:rPr>
              <a:t> cadre </a:t>
            </a:r>
            <a:r>
              <a:rPr lang="en-GB" sz="1300" dirty="0" err="1">
                <a:solidFill>
                  <a:schemeClr val="accent1">
                    <a:lumMod val="40000"/>
                    <a:lumOff val="60000"/>
                  </a:schemeClr>
                </a:solidFill>
              </a:rPr>
              <a:t>didactice</a:t>
            </a:r>
            <a:r>
              <a:rPr lang="en-GB" sz="1300" dirty="0">
                <a:solidFill>
                  <a:schemeClr val="accent1">
                    <a:lumMod val="40000"/>
                    <a:lumOff val="60000"/>
                  </a:schemeClr>
                </a:solidFill>
              </a:rPr>
              <a:t>  din </a:t>
            </a:r>
            <a:r>
              <a:rPr lang="en-GB" sz="1300" dirty="0" err="1">
                <a:solidFill>
                  <a:schemeClr val="accent1">
                    <a:lumMod val="40000"/>
                    <a:lumOff val="60000"/>
                  </a:schemeClr>
                </a:solidFill>
              </a:rPr>
              <a:t>învățământul</a:t>
            </a:r>
            <a:r>
              <a:rPr lang="en-GB" sz="1300" dirty="0">
                <a:solidFill>
                  <a:schemeClr val="accent1">
                    <a:lumMod val="40000"/>
                    <a:lumOff val="60000"/>
                  </a:schemeClr>
                </a:solidFill>
              </a:rPr>
              <a:t> </a:t>
            </a:r>
            <a:r>
              <a:rPr lang="en-GB" sz="1300" dirty="0" err="1">
                <a:solidFill>
                  <a:schemeClr val="accent1">
                    <a:lumMod val="40000"/>
                    <a:lumOff val="60000"/>
                  </a:schemeClr>
                </a:solidFill>
              </a:rPr>
              <a:t>gimnazial</a:t>
            </a:r>
            <a:r>
              <a:rPr lang="ro-RO" sz="1300" dirty="0">
                <a:solidFill>
                  <a:schemeClr val="accent1">
                    <a:lumMod val="40000"/>
                    <a:lumOff val="60000"/>
                  </a:schemeClr>
                </a:solidFill>
              </a:rPr>
              <a:t>/40.000 cadre didactice din grupul țintă;</a:t>
            </a:r>
            <a:endParaRPr lang="en-GB" sz="1300" dirty="0">
              <a:solidFill>
                <a:schemeClr val="accent1">
                  <a:lumMod val="40000"/>
                  <a:lumOff val="60000"/>
                </a:schemeClr>
              </a:solidFill>
            </a:endParaRPr>
          </a:p>
          <a:p>
            <a:pPr marL="171450" indent="-171450" algn="just">
              <a:buFont typeface="Wingdings" panose="05000000000000000000" pitchFamily="2" charset="2"/>
              <a:buChar char="§"/>
            </a:pPr>
            <a:r>
              <a:rPr lang="ro-RO" sz="1300" dirty="0">
                <a:solidFill>
                  <a:schemeClr val="accent1">
                    <a:lumMod val="40000"/>
                    <a:lumOff val="60000"/>
                  </a:schemeClr>
                </a:solidFill>
              </a:rPr>
              <a:t>2607</a:t>
            </a:r>
            <a:r>
              <a:rPr lang="en-GB" sz="1300" dirty="0">
                <a:solidFill>
                  <a:schemeClr val="accent1">
                    <a:lumMod val="40000"/>
                    <a:lumOff val="60000"/>
                  </a:schemeClr>
                </a:solidFill>
              </a:rPr>
              <a:t> </a:t>
            </a:r>
            <a:r>
              <a:rPr lang="en-GB" sz="1300" dirty="0" err="1">
                <a:solidFill>
                  <a:schemeClr val="accent1">
                    <a:lumMod val="40000"/>
                    <a:lumOff val="60000"/>
                  </a:schemeClr>
                </a:solidFill>
              </a:rPr>
              <a:t>grupe</a:t>
            </a:r>
            <a:r>
              <a:rPr lang="en-GB" sz="1300" dirty="0">
                <a:solidFill>
                  <a:schemeClr val="accent1">
                    <a:lumMod val="40000"/>
                    <a:lumOff val="60000"/>
                  </a:schemeClr>
                </a:solidFill>
              </a:rPr>
              <a:t>  din </a:t>
            </a:r>
            <a:r>
              <a:rPr lang="en-GB" sz="1300" dirty="0" err="1">
                <a:solidFill>
                  <a:schemeClr val="accent1">
                    <a:lumMod val="40000"/>
                    <a:lumOff val="60000"/>
                  </a:schemeClr>
                </a:solidFill>
              </a:rPr>
              <a:t>inv</a:t>
            </a:r>
            <a:r>
              <a:rPr lang="ro-RO" sz="1300" dirty="0" err="1">
                <a:solidFill>
                  <a:schemeClr val="accent1">
                    <a:lumMod val="40000"/>
                    <a:lumOff val="60000"/>
                  </a:schemeClr>
                </a:solidFill>
              </a:rPr>
              <a:t>ăță</a:t>
            </a:r>
            <a:r>
              <a:rPr lang="en-GB" sz="1300" dirty="0">
                <a:solidFill>
                  <a:schemeClr val="accent1">
                    <a:lumMod val="40000"/>
                    <a:lumOff val="60000"/>
                  </a:schemeClr>
                </a:solidFill>
              </a:rPr>
              <a:t>m</a:t>
            </a:r>
            <a:r>
              <a:rPr lang="ro-RO" sz="1300" dirty="0">
                <a:solidFill>
                  <a:schemeClr val="accent1">
                    <a:lumMod val="40000"/>
                    <a:lumOff val="60000"/>
                  </a:schemeClr>
                </a:solidFill>
              </a:rPr>
              <a:t>â</a:t>
            </a:r>
            <a:r>
              <a:rPr lang="en-GB" sz="1300" dirty="0" err="1">
                <a:solidFill>
                  <a:schemeClr val="accent1">
                    <a:lumMod val="40000"/>
                    <a:lumOff val="60000"/>
                  </a:schemeClr>
                </a:solidFill>
              </a:rPr>
              <a:t>ntul</a:t>
            </a:r>
            <a:r>
              <a:rPr lang="en-GB" sz="1300" dirty="0">
                <a:solidFill>
                  <a:schemeClr val="accent1">
                    <a:lumMod val="40000"/>
                    <a:lumOff val="60000"/>
                  </a:schemeClr>
                </a:solidFill>
              </a:rPr>
              <a:t> </a:t>
            </a:r>
            <a:r>
              <a:rPr lang="en-GB" sz="1300" dirty="0" err="1">
                <a:solidFill>
                  <a:schemeClr val="accent1">
                    <a:lumMod val="40000"/>
                    <a:lumOff val="60000"/>
                  </a:schemeClr>
                </a:solidFill>
              </a:rPr>
              <a:t>primar</a:t>
            </a:r>
            <a:r>
              <a:rPr lang="en-GB" sz="1300" dirty="0">
                <a:solidFill>
                  <a:schemeClr val="accent1">
                    <a:lumMod val="40000"/>
                    <a:lumOff val="60000"/>
                  </a:schemeClr>
                </a:solidFill>
              </a:rPr>
              <a:t> </a:t>
            </a:r>
            <a:r>
              <a:rPr lang="ro-RO" sz="1300" dirty="0" err="1">
                <a:solidFill>
                  <a:schemeClr val="accent1">
                    <a:lumMod val="40000"/>
                    <a:lumOff val="60000"/>
                  </a:schemeClr>
                </a:solidFill>
              </a:rPr>
              <a:t>ș</a:t>
            </a:r>
            <a:r>
              <a:rPr lang="en-GB" sz="1300" dirty="0" err="1">
                <a:solidFill>
                  <a:schemeClr val="accent1">
                    <a:lumMod val="40000"/>
                    <a:lumOff val="60000"/>
                  </a:schemeClr>
                </a:solidFill>
              </a:rPr>
              <a:t>i</a:t>
            </a:r>
            <a:r>
              <a:rPr lang="en-GB" sz="1300" dirty="0">
                <a:solidFill>
                  <a:schemeClr val="accent1">
                    <a:lumMod val="40000"/>
                    <a:lumOff val="60000"/>
                  </a:schemeClr>
                </a:solidFill>
              </a:rPr>
              <a:t> </a:t>
            </a:r>
            <a:r>
              <a:rPr lang="en-GB" sz="1300" dirty="0" err="1">
                <a:solidFill>
                  <a:schemeClr val="accent1">
                    <a:lumMod val="40000"/>
                    <a:lumOff val="60000"/>
                  </a:schemeClr>
                </a:solidFill>
              </a:rPr>
              <a:t>gimnazial</a:t>
            </a:r>
            <a:r>
              <a:rPr lang="en-GB" sz="1300" dirty="0">
                <a:solidFill>
                  <a:schemeClr val="accent1">
                    <a:lumMod val="40000"/>
                    <a:lumOff val="60000"/>
                  </a:schemeClr>
                </a:solidFill>
              </a:rPr>
              <a:t> </a:t>
            </a:r>
            <a:r>
              <a:rPr lang="ro-RO" sz="1300" dirty="0">
                <a:solidFill>
                  <a:schemeClr val="accent1">
                    <a:lumMod val="40000"/>
                    <a:lumOff val="60000"/>
                  </a:schemeClr>
                </a:solidFill>
              </a:rPr>
              <a:t> din 2750 grupe propuse;</a:t>
            </a:r>
            <a:endParaRPr lang="en-GB" sz="1300" dirty="0">
              <a:solidFill>
                <a:schemeClr val="accent1">
                  <a:lumMod val="40000"/>
                  <a:lumOff val="60000"/>
                </a:schemeClr>
              </a:solidFill>
            </a:endParaRPr>
          </a:p>
          <a:p>
            <a:pPr marL="171450" indent="-171450" algn="just">
              <a:buFont typeface="Wingdings" panose="05000000000000000000" pitchFamily="2" charset="2"/>
              <a:buChar char="§"/>
            </a:pPr>
            <a:r>
              <a:rPr lang="ro-RO" sz="1300" dirty="0">
                <a:solidFill>
                  <a:schemeClr val="accent1">
                    <a:lumMod val="40000"/>
                    <a:lumOff val="60000"/>
                  </a:schemeClr>
                </a:solidFill>
              </a:rPr>
              <a:t>289 810 </a:t>
            </a:r>
            <a:r>
              <a:rPr lang="en-GB" sz="1300" dirty="0">
                <a:solidFill>
                  <a:schemeClr val="accent1">
                    <a:lumMod val="40000"/>
                    <a:lumOff val="60000"/>
                  </a:schemeClr>
                </a:solidFill>
              </a:rPr>
              <a:t>de ore de </a:t>
            </a:r>
            <a:r>
              <a:rPr lang="en-GB" sz="1300" dirty="0" err="1">
                <a:solidFill>
                  <a:schemeClr val="accent1">
                    <a:lumMod val="40000"/>
                    <a:lumOff val="60000"/>
                  </a:schemeClr>
                </a:solidFill>
              </a:rPr>
              <a:t>formare</a:t>
            </a:r>
            <a:r>
              <a:rPr lang="en-GB" sz="1300" dirty="0">
                <a:solidFill>
                  <a:schemeClr val="accent1">
                    <a:lumMod val="40000"/>
                    <a:lumOff val="60000"/>
                  </a:schemeClr>
                </a:solidFill>
              </a:rPr>
              <a:t> </a:t>
            </a:r>
            <a:r>
              <a:rPr lang="en-GB" sz="1300" dirty="0" err="1">
                <a:solidFill>
                  <a:schemeClr val="accent1">
                    <a:lumMod val="40000"/>
                    <a:lumOff val="60000"/>
                  </a:schemeClr>
                </a:solidFill>
              </a:rPr>
              <a:t>realizate</a:t>
            </a:r>
            <a:r>
              <a:rPr lang="ro-RO" sz="1300" dirty="0">
                <a:solidFill>
                  <a:schemeClr val="accent1">
                    <a:lumMod val="40000"/>
                    <a:lumOff val="60000"/>
                  </a:schemeClr>
                </a:solidFill>
              </a:rPr>
              <a:t>;</a:t>
            </a:r>
            <a:endParaRPr lang="en-GB" sz="1300" dirty="0">
              <a:solidFill>
                <a:schemeClr val="accent1">
                  <a:lumMod val="40000"/>
                  <a:lumOff val="60000"/>
                </a:schemeClr>
              </a:solidFill>
            </a:endParaRPr>
          </a:p>
          <a:p>
            <a:pPr marL="171450" indent="-171450" algn="just">
              <a:buFont typeface="Wingdings" panose="05000000000000000000" pitchFamily="2" charset="2"/>
              <a:buChar char="§"/>
            </a:pPr>
            <a:r>
              <a:rPr lang="ro-RO" sz="1300" dirty="0">
                <a:solidFill>
                  <a:schemeClr val="accent1">
                    <a:lumMod val="40000"/>
                    <a:lumOff val="60000"/>
                  </a:schemeClr>
                </a:solidFill>
              </a:rPr>
              <a:t>66 038 </a:t>
            </a:r>
            <a:r>
              <a:rPr lang="en-GB" sz="1300" dirty="0" err="1">
                <a:solidFill>
                  <a:schemeClr val="accent1">
                    <a:lumMod val="40000"/>
                    <a:lumOff val="60000"/>
                  </a:schemeClr>
                </a:solidFill>
              </a:rPr>
              <a:t>webinare</a:t>
            </a:r>
            <a:r>
              <a:rPr lang="en-GB" sz="1300" dirty="0">
                <a:solidFill>
                  <a:schemeClr val="accent1">
                    <a:lumMod val="40000"/>
                    <a:lumOff val="60000"/>
                  </a:schemeClr>
                </a:solidFill>
              </a:rPr>
              <a:t> </a:t>
            </a:r>
            <a:r>
              <a:rPr lang="en-GB" sz="1300" dirty="0" err="1">
                <a:solidFill>
                  <a:schemeClr val="accent1">
                    <a:lumMod val="40000"/>
                    <a:lumOff val="60000"/>
                  </a:schemeClr>
                </a:solidFill>
              </a:rPr>
              <a:t>realizate</a:t>
            </a:r>
            <a:r>
              <a:rPr lang="ro-RO" sz="1300" dirty="0">
                <a:solidFill>
                  <a:schemeClr val="accent1">
                    <a:lumMod val="40000"/>
                    <a:lumOff val="60000"/>
                  </a:schemeClr>
                </a:solidFill>
              </a:rPr>
              <a:t>;</a:t>
            </a:r>
            <a:endParaRPr lang="en-GB" sz="1300" dirty="0">
              <a:solidFill>
                <a:schemeClr val="accent1">
                  <a:lumMod val="40000"/>
                  <a:lumOff val="60000"/>
                </a:schemeClr>
              </a:solidFill>
            </a:endParaRPr>
          </a:p>
          <a:p>
            <a:pPr marL="171450" indent="-171450" algn="just">
              <a:buFont typeface="Wingdings" panose="05000000000000000000" pitchFamily="2" charset="2"/>
              <a:buChar char="§"/>
            </a:pPr>
            <a:r>
              <a:rPr lang="ro-RO" sz="1300" i="1" dirty="0">
                <a:solidFill>
                  <a:schemeClr val="accent1">
                    <a:lumMod val="40000"/>
                    <a:lumOff val="60000"/>
                  </a:schemeClr>
                </a:solidFill>
              </a:rPr>
              <a:t>47 379 </a:t>
            </a:r>
            <a:r>
              <a:rPr lang="en-GB" sz="1300" i="1" dirty="0" err="1">
                <a:solidFill>
                  <a:schemeClr val="accent1">
                    <a:lumMod val="40000"/>
                    <a:lumOff val="60000"/>
                  </a:schemeClr>
                </a:solidFill>
              </a:rPr>
              <a:t>subvenții</a:t>
            </a:r>
            <a:r>
              <a:rPr lang="en-GB" sz="1300" dirty="0">
                <a:solidFill>
                  <a:schemeClr val="accent1">
                    <a:lumMod val="40000"/>
                    <a:lumOff val="60000"/>
                  </a:schemeClr>
                </a:solidFill>
              </a:rPr>
              <a:t> </a:t>
            </a:r>
            <a:r>
              <a:rPr lang="en-GB" sz="1300" dirty="0" err="1">
                <a:solidFill>
                  <a:schemeClr val="accent1">
                    <a:lumMod val="40000"/>
                    <a:lumOff val="60000"/>
                  </a:schemeClr>
                </a:solidFill>
              </a:rPr>
              <a:t>acordate</a:t>
            </a:r>
            <a:r>
              <a:rPr lang="en-GB" sz="1300" dirty="0">
                <a:solidFill>
                  <a:schemeClr val="accent1">
                    <a:lumMod val="40000"/>
                    <a:lumOff val="60000"/>
                  </a:schemeClr>
                </a:solidFill>
              </a:rPr>
              <a:t>  </a:t>
            </a:r>
            <a:r>
              <a:rPr lang="en-GB" sz="1300" dirty="0" err="1">
                <a:solidFill>
                  <a:schemeClr val="accent1">
                    <a:lumMod val="40000"/>
                    <a:lumOff val="60000"/>
                  </a:schemeClr>
                </a:solidFill>
              </a:rPr>
              <a:t>în</a:t>
            </a:r>
            <a:r>
              <a:rPr lang="en-GB" sz="1300" dirty="0">
                <a:solidFill>
                  <a:schemeClr val="accent1">
                    <a:lumMod val="40000"/>
                    <a:lumOff val="60000"/>
                  </a:schemeClr>
                </a:solidFill>
              </a:rPr>
              <a:t> </a:t>
            </a:r>
            <a:r>
              <a:rPr lang="en-GB" sz="1300" dirty="0" err="1">
                <a:solidFill>
                  <a:schemeClr val="accent1">
                    <a:lumMod val="40000"/>
                    <a:lumOff val="60000"/>
                  </a:schemeClr>
                </a:solidFill>
              </a:rPr>
              <a:t>valoare</a:t>
            </a:r>
            <a:r>
              <a:rPr lang="en-GB" sz="1300" dirty="0">
                <a:solidFill>
                  <a:schemeClr val="accent1">
                    <a:lumMod val="40000"/>
                    <a:lumOff val="60000"/>
                  </a:schemeClr>
                </a:solidFill>
              </a:rPr>
              <a:t> de </a:t>
            </a:r>
            <a:r>
              <a:rPr lang="ro-RO" sz="1300" dirty="0">
                <a:solidFill>
                  <a:schemeClr val="accent1">
                    <a:lumMod val="40000"/>
                    <a:lumOff val="60000"/>
                  </a:schemeClr>
                </a:solidFill>
              </a:rPr>
              <a:t>peste  28 </a:t>
            </a:r>
            <a:r>
              <a:rPr lang="en-GB" sz="1300" dirty="0">
                <a:solidFill>
                  <a:schemeClr val="accent1">
                    <a:lumMod val="40000"/>
                    <a:lumOff val="60000"/>
                  </a:schemeClr>
                </a:solidFill>
              </a:rPr>
              <a:t>mil</a:t>
            </a:r>
            <a:r>
              <a:rPr lang="ro-RO" sz="1300" dirty="0">
                <a:solidFill>
                  <a:schemeClr val="accent1">
                    <a:lumMod val="40000"/>
                    <a:lumOff val="60000"/>
                  </a:schemeClr>
                </a:solidFill>
              </a:rPr>
              <a:t>oane </a:t>
            </a:r>
            <a:r>
              <a:rPr lang="en-GB" sz="1300" dirty="0">
                <a:solidFill>
                  <a:schemeClr val="accent1">
                    <a:lumMod val="40000"/>
                    <a:lumOff val="60000"/>
                  </a:schemeClr>
                </a:solidFill>
              </a:rPr>
              <a:t>lei.</a:t>
            </a:r>
          </a:p>
          <a:p>
            <a:pPr algn="just"/>
            <a:r>
              <a:rPr lang="en-GB" sz="1300" i="1" dirty="0">
                <a:solidFill>
                  <a:schemeClr val="accent1">
                    <a:lumMod val="40000"/>
                    <a:lumOff val="60000"/>
                  </a:schemeClr>
                </a:solidFill>
              </a:rPr>
              <a:t>           1</a:t>
            </a:r>
            <a:r>
              <a:rPr lang="ro-RO" sz="1300" i="1" dirty="0">
                <a:solidFill>
                  <a:schemeClr val="accent1">
                    <a:lumMod val="40000"/>
                    <a:lumOff val="60000"/>
                  </a:schemeClr>
                </a:solidFill>
              </a:rPr>
              <a:t>6</a:t>
            </a:r>
            <a:r>
              <a:rPr lang="en-GB" sz="1300" i="1" dirty="0">
                <a:solidFill>
                  <a:schemeClr val="accent1">
                    <a:lumMod val="40000"/>
                    <a:lumOff val="60000"/>
                  </a:schemeClr>
                </a:solidFill>
              </a:rPr>
              <a:t> </a:t>
            </a:r>
            <a:r>
              <a:rPr lang="ro-RO" sz="1300" i="1" dirty="0">
                <a:solidFill>
                  <a:schemeClr val="accent1">
                    <a:lumMod val="40000"/>
                    <a:lumOff val="60000"/>
                  </a:schemeClr>
                </a:solidFill>
              </a:rPr>
              <a:t>747</a:t>
            </a:r>
            <a:r>
              <a:rPr lang="en-GB" sz="1300" i="1" dirty="0">
                <a:solidFill>
                  <a:schemeClr val="accent1">
                    <a:lumMod val="40000"/>
                    <a:lumOff val="60000"/>
                  </a:schemeClr>
                </a:solidFill>
              </a:rPr>
              <a:t> </a:t>
            </a:r>
            <a:r>
              <a:rPr lang="en-GB" sz="1300" i="1" dirty="0" err="1">
                <a:solidFill>
                  <a:schemeClr val="accent1">
                    <a:lumMod val="40000"/>
                    <a:lumOff val="60000"/>
                  </a:schemeClr>
                </a:solidFill>
              </a:rPr>
              <a:t>subvenții</a:t>
            </a:r>
            <a:r>
              <a:rPr lang="en-GB" sz="1300" i="1" dirty="0">
                <a:solidFill>
                  <a:schemeClr val="accent1">
                    <a:lumMod val="40000"/>
                    <a:lumOff val="60000"/>
                  </a:schemeClr>
                </a:solidFill>
              </a:rPr>
              <a:t>  </a:t>
            </a:r>
            <a:r>
              <a:rPr lang="en-GB" sz="1300" i="1" dirty="0" err="1">
                <a:solidFill>
                  <a:schemeClr val="accent1">
                    <a:lumMod val="40000"/>
                    <a:lumOff val="60000"/>
                  </a:schemeClr>
                </a:solidFill>
              </a:rPr>
              <a:t>nivel</a:t>
            </a:r>
            <a:r>
              <a:rPr lang="en-GB" sz="1300" i="1" dirty="0">
                <a:solidFill>
                  <a:schemeClr val="accent1">
                    <a:lumMod val="40000"/>
                    <a:lumOff val="60000"/>
                  </a:schemeClr>
                </a:solidFill>
              </a:rPr>
              <a:t> </a:t>
            </a:r>
            <a:r>
              <a:rPr lang="en-GB" sz="1300" dirty="0" err="1">
                <a:solidFill>
                  <a:schemeClr val="accent1">
                    <a:lumMod val="40000"/>
                    <a:lumOff val="60000"/>
                  </a:schemeClr>
                </a:solidFill>
              </a:rPr>
              <a:t>primar</a:t>
            </a:r>
            <a:endParaRPr lang="en-GB" sz="1300" dirty="0">
              <a:solidFill>
                <a:schemeClr val="accent1">
                  <a:lumMod val="40000"/>
                  <a:lumOff val="60000"/>
                </a:schemeClr>
              </a:solidFill>
            </a:endParaRPr>
          </a:p>
          <a:p>
            <a:pPr algn="just"/>
            <a:r>
              <a:rPr lang="en-GB" sz="1300" i="1" dirty="0">
                <a:solidFill>
                  <a:schemeClr val="accent1">
                    <a:lumMod val="40000"/>
                    <a:lumOff val="60000"/>
                  </a:schemeClr>
                </a:solidFill>
              </a:rPr>
              <a:t>           </a:t>
            </a:r>
            <a:r>
              <a:rPr lang="ro-RO" sz="1300" i="1" dirty="0">
                <a:solidFill>
                  <a:schemeClr val="accent1">
                    <a:lumMod val="40000"/>
                    <a:lumOff val="60000"/>
                  </a:schemeClr>
                </a:solidFill>
              </a:rPr>
              <a:t>30 632</a:t>
            </a:r>
            <a:r>
              <a:rPr lang="en-GB" sz="1300" i="1" dirty="0">
                <a:solidFill>
                  <a:schemeClr val="accent1">
                    <a:lumMod val="40000"/>
                    <a:lumOff val="60000"/>
                  </a:schemeClr>
                </a:solidFill>
              </a:rPr>
              <a:t> </a:t>
            </a:r>
            <a:r>
              <a:rPr lang="en-GB" sz="1300" i="1" dirty="0" err="1">
                <a:solidFill>
                  <a:schemeClr val="accent1">
                    <a:lumMod val="40000"/>
                    <a:lumOff val="60000"/>
                  </a:schemeClr>
                </a:solidFill>
              </a:rPr>
              <a:t>subvenții</a:t>
            </a:r>
            <a:r>
              <a:rPr lang="en-GB" sz="1300" i="1" dirty="0">
                <a:solidFill>
                  <a:schemeClr val="accent1">
                    <a:lumMod val="40000"/>
                    <a:lumOff val="60000"/>
                  </a:schemeClr>
                </a:solidFill>
              </a:rPr>
              <a:t> </a:t>
            </a:r>
            <a:r>
              <a:rPr lang="en-GB" sz="1300" i="1" dirty="0" err="1">
                <a:solidFill>
                  <a:schemeClr val="accent1">
                    <a:lumMod val="40000"/>
                    <a:lumOff val="60000"/>
                  </a:schemeClr>
                </a:solidFill>
              </a:rPr>
              <a:t>nivel</a:t>
            </a:r>
            <a:r>
              <a:rPr lang="en-GB" sz="1300" i="1" dirty="0">
                <a:solidFill>
                  <a:schemeClr val="accent1">
                    <a:lumMod val="40000"/>
                    <a:lumOff val="60000"/>
                  </a:schemeClr>
                </a:solidFill>
              </a:rPr>
              <a:t> </a:t>
            </a:r>
            <a:r>
              <a:rPr lang="en-GB" sz="1300" dirty="0" err="1">
                <a:solidFill>
                  <a:schemeClr val="accent1">
                    <a:lumMod val="40000"/>
                    <a:lumOff val="60000"/>
                  </a:schemeClr>
                </a:solidFill>
              </a:rPr>
              <a:t>gimnazial</a:t>
            </a:r>
            <a:endParaRPr lang="ro-RO" sz="1300" dirty="0">
              <a:solidFill>
                <a:schemeClr val="accent1">
                  <a:lumMod val="40000"/>
                  <a:lumOff val="60000"/>
                </a:schemeClr>
              </a:solidFill>
            </a:endParaRPr>
          </a:p>
          <a:p>
            <a:pPr marL="171450" indent="-171450" algn="just">
              <a:buFont typeface="Wingdings" panose="05000000000000000000" pitchFamily="2" charset="2"/>
              <a:buChar char="§"/>
            </a:pPr>
            <a:r>
              <a:rPr lang="ro-RO" sz="1300" dirty="0">
                <a:solidFill>
                  <a:schemeClr val="accent1">
                    <a:lumMod val="40000"/>
                    <a:lumOff val="60000"/>
                  </a:schemeClr>
                </a:solidFill>
              </a:rPr>
              <a:t>2507 activități de evaluare finală din 2750 activități propuse;</a:t>
            </a:r>
          </a:p>
          <a:p>
            <a:pPr marL="171450" indent="-171450" algn="just">
              <a:buFont typeface="Wingdings" panose="05000000000000000000" pitchFamily="2" charset="2"/>
              <a:buChar char="§"/>
            </a:pPr>
            <a:r>
              <a:rPr lang="ro-RO" sz="1300" dirty="0">
                <a:solidFill>
                  <a:schemeClr val="accent1">
                    <a:lumMod val="40000"/>
                    <a:lumOff val="60000"/>
                  </a:schemeClr>
                </a:solidFill>
              </a:rPr>
              <a:t>95 vizte de monitorizare externă a activităților de formare continuă (10 fața în față, 85 online).</a:t>
            </a: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en-GB" sz="1200" dirty="0">
              <a:solidFill>
                <a:schemeClr val="accent1">
                  <a:lumMod val="20000"/>
                  <a:lumOff val="8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048" y="3878036"/>
            <a:ext cx="1440802" cy="1335144"/>
          </a:xfrm>
          <a:prstGeom prst="rect">
            <a:avLst/>
          </a:prstGeom>
        </p:spPr>
      </p:pic>
    </p:spTree>
    <p:extLst>
      <p:ext uri="{BB962C8B-B14F-4D97-AF65-F5344CB8AC3E}">
        <p14:creationId xmlns:p14="http://schemas.microsoft.com/office/powerpoint/2010/main" val="18086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RED, MANAGER - REZULTATE</a:t>
            </a:r>
            <a:endParaRPr lang="en-US" dirty="0">
              <a:solidFill>
                <a:schemeClr val="bg1"/>
              </a:solidFill>
            </a:endParaRPr>
          </a:p>
        </p:txBody>
      </p:sp>
      <p:sp>
        <p:nvSpPr>
          <p:cNvPr id="5" name="TextBox 4"/>
          <p:cNvSpPr txBox="1"/>
          <p:nvPr/>
        </p:nvSpPr>
        <p:spPr>
          <a:xfrm>
            <a:off x="350633" y="2383980"/>
            <a:ext cx="8969829" cy="3447098"/>
          </a:xfrm>
          <a:prstGeom prst="rect">
            <a:avLst/>
          </a:prstGeom>
          <a:noFill/>
        </p:spPr>
        <p:txBody>
          <a:bodyPr wrap="square" rtlCol="0">
            <a:spAutoFit/>
          </a:bodyPr>
          <a:lstStyle/>
          <a:p>
            <a:pPr algn="ctr"/>
            <a:r>
              <a:rPr lang="ro-RO" sz="2000" b="1" dirty="0">
                <a:solidFill>
                  <a:schemeClr val="bg1"/>
                </a:solidFill>
                <a:effectLst>
                  <a:outerShdw blurRad="38100" dist="38100" dir="2700000" algn="tl">
                    <a:srgbClr val="000000">
                      <a:alpha val="43137"/>
                    </a:srgbClr>
                  </a:outerShdw>
                </a:effectLst>
              </a:rPr>
              <a:t>FORMAREA CRED, RED, MANAGER</a:t>
            </a: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r>
              <a:rPr lang="ro-RO" altLang="en-US" b="1" dirty="0">
                <a:solidFill>
                  <a:schemeClr val="bg1"/>
                </a:solidFill>
                <a:effectLst>
                  <a:outerShdw blurRad="38100" dist="38100" dir="2700000" algn="tl">
                    <a:srgbClr val="000000">
                      <a:alpha val="43137"/>
                    </a:srgbClr>
                  </a:outerShdw>
                </a:effectLst>
              </a:rPr>
              <a:t>SCHIMBAREA DE PARADIGMĂ                                                     CENTRAREA PE COMPETENŢE</a:t>
            </a:r>
          </a:p>
          <a:p>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sz="14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en-GB" sz="1200" dirty="0">
              <a:solidFill>
                <a:schemeClr val="accent1">
                  <a:lumMod val="20000"/>
                  <a:lumOff val="80000"/>
                </a:schemeClr>
              </a:solidFill>
            </a:endParaRPr>
          </a:p>
        </p:txBody>
      </p:sp>
      <p:cxnSp>
        <p:nvCxnSpPr>
          <p:cNvPr id="10" name="Straight Arrow Connector 9"/>
          <p:cNvCxnSpPr/>
          <p:nvPr/>
        </p:nvCxnSpPr>
        <p:spPr>
          <a:xfrm>
            <a:off x="5643154" y="2952206"/>
            <a:ext cx="1045029" cy="792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82240" y="2917371"/>
            <a:ext cx="1184366" cy="82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920" y="4107529"/>
            <a:ext cx="2155256" cy="1406483"/>
          </a:xfrm>
          <a:prstGeom prst="rect">
            <a:avLst/>
          </a:prstGeom>
        </p:spPr>
      </p:pic>
    </p:spTree>
    <p:extLst>
      <p:ext uri="{BB962C8B-B14F-4D97-AF65-F5344CB8AC3E}">
        <p14:creationId xmlns:p14="http://schemas.microsoft.com/office/powerpoint/2010/main" val="414328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54" y="1247930"/>
            <a:ext cx="1851612" cy="1927187"/>
          </a:xfrm>
          <a:prstGeom prst="rect">
            <a:avLst/>
          </a:prstGeom>
        </p:spPr>
      </p:pic>
      <p:sp>
        <p:nvSpPr>
          <p:cNvPr id="5" name="TextBox 4"/>
          <p:cNvSpPr txBox="1"/>
          <p:nvPr/>
        </p:nvSpPr>
        <p:spPr>
          <a:xfrm>
            <a:off x="235131" y="2347414"/>
            <a:ext cx="8677863" cy="5386090"/>
          </a:xfrm>
          <a:prstGeom prst="rect">
            <a:avLst/>
          </a:prstGeom>
          <a:noFill/>
        </p:spPr>
        <p:txBody>
          <a:bodyPr wrap="square" rtlCol="0">
            <a:spAutoFit/>
          </a:bodyPr>
          <a:lstStyle/>
          <a:p>
            <a:pPr algn="ctr"/>
            <a:r>
              <a:rPr lang="ro-RO" sz="1600" b="1" dirty="0">
                <a:solidFill>
                  <a:schemeClr val="accent1">
                    <a:lumMod val="20000"/>
                    <a:lumOff val="80000"/>
                  </a:schemeClr>
                </a:solidFill>
              </a:rPr>
              <a:t>Formarea „CRED ”– beneficii ale programului de abilitare curriculară</a:t>
            </a:r>
          </a:p>
          <a:p>
            <a:pPr algn="ctr"/>
            <a:endParaRPr lang="ro-RO" sz="1600" b="1" dirty="0">
              <a:solidFill>
                <a:schemeClr val="accent1">
                  <a:lumMod val="20000"/>
                  <a:lumOff val="80000"/>
                </a:schemeClr>
              </a:solidFill>
            </a:endParaRPr>
          </a:p>
          <a:p>
            <a:pPr algn="just"/>
            <a:r>
              <a:rPr lang="ro-RO" sz="1600" b="1" dirty="0">
                <a:solidFill>
                  <a:schemeClr val="accent1">
                    <a:lumMod val="60000"/>
                    <a:lumOff val="40000"/>
                  </a:schemeClr>
                </a:solidFill>
              </a:rPr>
              <a:t>Competențe specifice dezvoltate</a:t>
            </a:r>
          </a:p>
          <a:p>
            <a:pPr algn="just"/>
            <a:endParaRPr lang="ro-RO" sz="1600" b="1" dirty="0">
              <a:solidFill>
                <a:schemeClr val="accent1">
                  <a:lumMod val="60000"/>
                  <a:lumOff val="40000"/>
                </a:schemeClr>
              </a:solidFill>
            </a:endParaRPr>
          </a:p>
          <a:p>
            <a:pPr marL="285750" indent="-285750" algn="just">
              <a:buFont typeface="Wingdings" panose="05000000000000000000" pitchFamily="2" charset="2"/>
              <a:buChar char="§"/>
            </a:pPr>
            <a:r>
              <a:rPr lang="ro-RO" sz="1600" dirty="0">
                <a:solidFill>
                  <a:schemeClr val="accent1">
                    <a:lumMod val="20000"/>
                    <a:lumOff val="80000"/>
                  </a:schemeClr>
                </a:solidFill>
              </a:rPr>
              <a:t>Identificarea principalelor caracteristici ale modelului de proiectare curriculară centrat pe competențe și a efectelor asupra curriculumului scris și predat;</a:t>
            </a:r>
          </a:p>
          <a:p>
            <a:pPr marL="285750" indent="-285750" algn="just">
              <a:buFont typeface="Wingdings" panose="05000000000000000000" pitchFamily="2" charset="2"/>
              <a:buChar char="§"/>
            </a:pPr>
            <a:r>
              <a:rPr lang="ro-RO" sz="1600" dirty="0">
                <a:solidFill>
                  <a:schemeClr val="accent1">
                    <a:lumMod val="20000"/>
                    <a:lumOff val="80000"/>
                  </a:schemeClr>
                </a:solidFill>
              </a:rPr>
              <a:t>Aplicarea sistematică și personalizată a programelor școlare, promovând activități de învățare adaptate la neoile specifice ale elevilor, cu accent pe cei aflați în risc de excluziune;</a:t>
            </a:r>
          </a:p>
          <a:p>
            <a:pPr marL="285750" indent="-285750" algn="just">
              <a:buFont typeface="Wingdings" panose="05000000000000000000" pitchFamily="2" charset="2"/>
              <a:buChar char="§"/>
            </a:pPr>
            <a:r>
              <a:rPr lang="ro-RO" sz="1600" dirty="0">
                <a:solidFill>
                  <a:schemeClr val="accent1">
                    <a:lumMod val="20000"/>
                    <a:lumOff val="80000"/>
                  </a:schemeClr>
                </a:solidFill>
              </a:rPr>
              <a:t>Integrarea în practica didactică a unor strategii inovative, centrate pe utilizarea noilor tehnologii cu rol de facilitare a învățării  și pe un management de curriculum eficient la nivelul şcolii şi al clasei</a:t>
            </a:r>
            <a:r>
              <a:rPr lang="en-US" sz="1600" dirty="0">
                <a:solidFill>
                  <a:schemeClr val="accent1">
                    <a:lumMod val="20000"/>
                    <a:lumOff val="80000"/>
                  </a:schemeClr>
                </a:solidFill>
              </a:rPr>
              <a:t> (</a:t>
            </a:r>
            <a:r>
              <a:rPr lang="en-US" sz="1600" dirty="0" err="1">
                <a:solidFill>
                  <a:schemeClr val="accent1">
                    <a:lumMod val="20000"/>
                    <a:lumOff val="80000"/>
                  </a:schemeClr>
                </a:solidFill>
              </a:rPr>
              <a:t>ultilizare</a:t>
            </a:r>
            <a:r>
              <a:rPr lang="en-US" sz="1600" dirty="0">
                <a:solidFill>
                  <a:schemeClr val="accent1">
                    <a:lumMod val="20000"/>
                    <a:lumOff val="80000"/>
                  </a:schemeClr>
                </a:solidFill>
              </a:rPr>
              <a:t> </a:t>
            </a:r>
            <a:r>
              <a:rPr lang="en-US" sz="1600" dirty="0" err="1">
                <a:solidFill>
                  <a:schemeClr val="accent1">
                    <a:lumMod val="20000"/>
                    <a:lumOff val="80000"/>
                  </a:schemeClr>
                </a:solidFill>
              </a:rPr>
              <a:t>platformelor</a:t>
            </a:r>
            <a:r>
              <a:rPr lang="en-US" sz="1600" dirty="0">
                <a:solidFill>
                  <a:schemeClr val="accent1">
                    <a:lumMod val="20000"/>
                    <a:lumOff val="80000"/>
                  </a:schemeClr>
                </a:solidFill>
              </a:rPr>
              <a:t> </a:t>
            </a:r>
            <a:r>
              <a:rPr lang="en-US" sz="1600" dirty="0" err="1">
                <a:solidFill>
                  <a:schemeClr val="accent1">
                    <a:lumMod val="20000"/>
                    <a:lumOff val="80000"/>
                  </a:schemeClr>
                </a:solidFill>
              </a:rPr>
              <a:t>educationale</a:t>
            </a:r>
            <a:r>
              <a:rPr lang="en-US" sz="1600" dirty="0">
                <a:solidFill>
                  <a:schemeClr val="accent1">
                    <a:lumMod val="20000"/>
                    <a:lumOff val="80000"/>
                  </a:schemeClr>
                </a:solidFill>
              </a:rPr>
              <a:t> – </a:t>
            </a:r>
            <a:r>
              <a:rPr lang="en-US" sz="1600" dirty="0" err="1">
                <a:solidFill>
                  <a:schemeClr val="accent1">
                    <a:lumMod val="20000"/>
                    <a:lumOff val="80000"/>
                  </a:schemeClr>
                </a:solidFill>
              </a:rPr>
              <a:t>exemplu</a:t>
            </a:r>
            <a:r>
              <a:rPr lang="en-US" sz="1600" dirty="0">
                <a:solidFill>
                  <a:schemeClr val="accent1">
                    <a:lumMod val="20000"/>
                    <a:lumOff val="80000"/>
                  </a:schemeClr>
                </a:solidFill>
              </a:rPr>
              <a:t> Google Classroom, </a:t>
            </a:r>
            <a:r>
              <a:rPr lang="en-US" sz="1600" dirty="0" err="1">
                <a:solidFill>
                  <a:schemeClr val="accent1">
                    <a:lumMod val="20000"/>
                    <a:lumOff val="80000"/>
                  </a:schemeClr>
                </a:solidFill>
              </a:rPr>
              <a:t>selectare</a:t>
            </a:r>
            <a:r>
              <a:rPr lang="en-US" sz="1600" dirty="0">
                <a:solidFill>
                  <a:schemeClr val="accent1">
                    <a:lumMod val="20000"/>
                    <a:lumOff val="80000"/>
                  </a:schemeClr>
                </a:solidFill>
              </a:rPr>
              <a:t>/</a:t>
            </a:r>
            <a:r>
              <a:rPr lang="en-US" sz="1600" dirty="0" err="1">
                <a:solidFill>
                  <a:schemeClr val="accent1">
                    <a:lumMod val="20000"/>
                    <a:lumOff val="80000"/>
                  </a:schemeClr>
                </a:solidFill>
              </a:rPr>
              <a:t>creare</a:t>
            </a:r>
            <a:r>
              <a:rPr lang="en-US" sz="1600" dirty="0">
                <a:solidFill>
                  <a:schemeClr val="accent1">
                    <a:lumMod val="20000"/>
                    <a:lumOff val="80000"/>
                  </a:schemeClr>
                </a:solidFill>
              </a:rPr>
              <a:t>, </a:t>
            </a:r>
            <a:r>
              <a:rPr lang="en-US" sz="1600" dirty="0" err="1">
                <a:solidFill>
                  <a:schemeClr val="accent1">
                    <a:lumMod val="20000"/>
                    <a:lumOff val="80000"/>
                  </a:schemeClr>
                </a:solidFill>
              </a:rPr>
              <a:t>adaptare</a:t>
            </a:r>
            <a:r>
              <a:rPr lang="en-US" sz="1600" dirty="0">
                <a:solidFill>
                  <a:schemeClr val="accent1">
                    <a:lumMod val="20000"/>
                    <a:lumOff val="80000"/>
                  </a:schemeClr>
                </a:solidFill>
              </a:rPr>
              <a:t> </a:t>
            </a:r>
            <a:r>
              <a:rPr lang="en-US" sz="1600" dirty="0" err="1">
                <a:solidFill>
                  <a:schemeClr val="accent1">
                    <a:lumMod val="20000"/>
                    <a:lumOff val="80000"/>
                  </a:schemeClr>
                </a:solidFill>
              </a:rPr>
              <a:t>utilizare</a:t>
            </a:r>
            <a:r>
              <a:rPr lang="en-US" sz="1600" dirty="0">
                <a:solidFill>
                  <a:schemeClr val="accent1">
                    <a:lumMod val="20000"/>
                    <a:lumOff val="80000"/>
                  </a:schemeClr>
                </a:solidFill>
              </a:rPr>
              <a:t> RED)</a:t>
            </a:r>
            <a:r>
              <a:rPr lang="ro-RO" sz="1600" dirty="0">
                <a:solidFill>
                  <a:schemeClr val="accent1">
                    <a:lumMod val="60000"/>
                    <a:lumOff val="40000"/>
                  </a:schemeClr>
                </a:solidFill>
              </a:rPr>
              <a:t>.</a:t>
            </a:r>
            <a:endParaRPr lang="en-GB" sz="1600" dirty="0">
              <a:solidFill>
                <a:schemeClr val="accent1">
                  <a:lumMod val="60000"/>
                  <a:lumOff val="40000"/>
                </a:schemeClr>
              </a:solidFill>
            </a:endParaRPr>
          </a:p>
          <a:p>
            <a:r>
              <a:rPr lang="ro-RO" dirty="0"/>
              <a:t> </a:t>
            </a:r>
            <a:endParaRPr lang="en-GB" dirty="0"/>
          </a:p>
          <a:p>
            <a:pPr marL="285750" indent="-285750" algn="just">
              <a:buFont typeface="Wingdings" panose="05000000000000000000" pitchFamily="2" charset="2"/>
              <a:buChar char="§"/>
            </a:pPr>
            <a:endParaRPr lang="ro-RO" sz="14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en-GB" sz="1200" dirty="0">
              <a:solidFill>
                <a:schemeClr val="accent1">
                  <a:lumMod val="20000"/>
                  <a:lumOff val="80000"/>
                </a:schemeClr>
              </a:solidFill>
            </a:endParaRPr>
          </a:p>
        </p:txBody>
      </p:sp>
    </p:spTree>
    <p:extLst>
      <p:ext uri="{BB962C8B-B14F-4D97-AF65-F5344CB8AC3E}">
        <p14:creationId xmlns:p14="http://schemas.microsoft.com/office/powerpoint/2010/main" val="227889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696" y="1363673"/>
            <a:ext cx="2155257" cy="1927187"/>
          </a:xfrm>
          <a:prstGeom prst="rect">
            <a:avLst/>
          </a:prstGeom>
        </p:spPr>
      </p:pic>
      <p:sp>
        <p:nvSpPr>
          <p:cNvPr id="5" name="TextBox 4"/>
          <p:cNvSpPr txBox="1"/>
          <p:nvPr/>
        </p:nvSpPr>
        <p:spPr>
          <a:xfrm>
            <a:off x="160899" y="2164534"/>
            <a:ext cx="8777324" cy="3308598"/>
          </a:xfrm>
          <a:prstGeom prst="rect">
            <a:avLst/>
          </a:prstGeom>
          <a:noFill/>
        </p:spPr>
        <p:txBody>
          <a:bodyPr wrap="square" rtlCol="0">
            <a:spAutoFit/>
          </a:bodyPr>
          <a:lstStyle/>
          <a:p>
            <a:pPr algn="ctr"/>
            <a:r>
              <a:rPr lang="ro-RO" sz="1600" b="1" dirty="0">
                <a:solidFill>
                  <a:schemeClr val="accent1">
                    <a:lumMod val="20000"/>
                    <a:lumOff val="80000"/>
                  </a:schemeClr>
                </a:solidFill>
              </a:rPr>
              <a:t>Formarea „MANAGER” – beneficii în managementul curriculumului</a:t>
            </a:r>
            <a:endParaRPr lang="ro-RO" sz="1500" b="1" dirty="0">
              <a:solidFill>
                <a:schemeClr val="accent1">
                  <a:lumMod val="20000"/>
                  <a:lumOff val="80000"/>
                </a:schemeClr>
              </a:solidFill>
            </a:endParaRPr>
          </a:p>
          <a:p>
            <a:pPr algn="just"/>
            <a:r>
              <a:rPr lang="ro-RO" sz="1400" b="1" dirty="0">
                <a:solidFill>
                  <a:schemeClr val="accent1">
                    <a:lumMod val="60000"/>
                    <a:lumOff val="40000"/>
                  </a:schemeClr>
                </a:solidFill>
              </a:rPr>
              <a:t>Competențe specifice dezvoltate</a:t>
            </a:r>
          </a:p>
          <a:p>
            <a:pPr algn="just"/>
            <a:endParaRPr lang="ro-RO" sz="1400" b="1" dirty="0">
              <a:solidFill>
                <a:schemeClr val="accent1">
                  <a:lumMod val="60000"/>
                  <a:lumOff val="40000"/>
                </a:schemeClr>
              </a:solidFill>
            </a:endParaRPr>
          </a:p>
          <a:p>
            <a:pPr marL="285750" indent="-285750" algn="just">
              <a:buFont typeface="Wingdings" panose="05000000000000000000" pitchFamily="2" charset="2"/>
              <a:buChar char="§"/>
            </a:pPr>
            <a:r>
              <a:rPr lang="ro-RO" sz="1500" dirty="0">
                <a:solidFill>
                  <a:schemeClr val="accent1">
                    <a:lumMod val="20000"/>
                    <a:lumOff val="80000"/>
                  </a:schemeClr>
                </a:solidFill>
              </a:rPr>
              <a:t>Identificarea tendințelor de adecvare a sistemelor de educație și formare la societatea cunoașterii, din perspectiva achiziției competențelor cheie</a:t>
            </a:r>
          </a:p>
          <a:p>
            <a:pPr marL="285750" indent="-285750" algn="just">
              <a:buFont typeface="Wingdings" panose="05000000000000000000" pitchFamily="2" charset="2"/>
              <a:buChar char="§"/>
            </a:pPr>
            <a:r>
              <a:rPr lang="ro-RO" sz="1500" dirty="0">
                <a:solidFill>
                  <a:schemeClr val="accent1">
                    <a:lumMod val="20000"/>
                    <a:lumOff val="80000"/>
                  </a:schemeClr>
                </a:solidFill>
              </a:rPr>
              <a:t>Compararea documentelor curriculare specifice noului curriculum national (planuri-cadru și programe școlare) în relație cu profilul de formare al absolventului</a:t>
            </a:r>
          </a:p>
          <a:p>
            <a:pPr marL="285750" indent="-285750" algn="just">
              <a:buFont typeface="Wingdings" panose="05000000000000000000" pitchFamily="2" charset="2"/>
              <a:buChar char="§"/>
            </a:pPr>
            <a:r>
              <a:rPr lang="ro-RO" sz="1500" dirty="0">
                <a:solidFill>
                  <a:schemeClr val="accent1">
                    <a:lumMod val="20000"/>
                    <a:lumOff val="80000"/>
                  </a:schemeClr>
                </a:solidFill>
              </a:rPr>
              <a:t>Proiectarea unor demersuri educaționale în perspectivă integrată (opționale sau activităţi extracurriculare)</a:t>
            </a:r>
          </a:p>
          <a:p>
            <a:pPr marL="285750" indent="-285750" algn="just">
              <a:buFont typeface="Wingdings" panose="05000000000000000000" pitchFamily="2" charset="2"/>
              <a:buChar char="§"/>
            </a:pPr>
            <a:r>
              <a:rPr lang="ro-RO" sz="1500" dirty="0">
                <a:solidFill>
                  <a:schemeClr val="accent1">
                    <a:lumMod val="20000"/>
                    <a:lumOff val="80000"/>
                  </a:schemeClr>
                </a:solidFill>
              </a:rPr>
              <a:t>Aplicarea integrată a cunoştinţelor de management pentru derularea în condiţii de eficienţă şi eficacitate a programelor de studii şi proiectelelor educaţionale</a:t>
            </a:r>
          </a:p>
          <a:p>
            <a:pPr marL="285750" indent="-285750" algn="just">
              <a:buFont typeface="Wingdings" panose="05000000000000000000" pitchFamily="2" charset="2"/>
              <a:buChar char="§"/>
            </a:pPr>
            <a:r>
              <a:rPr lang="ro-RO" sz="1500" dirty="0">
                <a:solidFill>
                  <a:schemeClr val="accent1">
                    <a:lumMod val="20000"/>
                    <a:lumOff val="80000"/>
                  </a:schemeClr>
                </a:solidFill>
              </a:rPr>
              <a:t>Organizarea şi utilizarea eficientă a resurselor educaţionale în proiectarea, organizarea, coordonarea, monitorizarea şi evaluarea implementării curriculumul bazat pe competențe.</a:t>
            </a:r>
          </a:p>
          <a:p>
            <a:pPr marL="285750" indent="-285750" algn="just">
              <a:buFont typeface="Wingdings" panose="05000000000000000000" pitchFamily="2" charset="2"/>
              <a:buChar char="§"/>
            </a:pPr>
            <a:r>
              <a:rPr lang="ro-RO" sz="1500" dirty="0">
                <a:solidFill>
                  <a:schemeClr val="accent1">
                    <a:lumMod val="20000"/>
                    <a:lumOff val="80000"/>
                  </a:schemeClr>
                </a:solidFill>
              </a:rPr>
              <a:t>Valorificarea rezultatelor monitorizării pentru promovarea bunelor practici și/sau îmbunătățirea rezultatelor .</a:t>
            </a:r>
          </a:p>
        </p:txBody>
      </p:sp>
    </p:spTree>
    <p:extLst>
      <p:ext uri="{BB962C8B-B14F-4D97-AF65-F5344CB8AC3E}">
        <p14:creationId xmlns:p14="http://schemas.microsoft.com/office/powerpoint/2010/main" val="325586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235131" y="2347414"/>
            <a:ext cx="8314229" cy="4647426"/>
          </a:xfrm>
          <a:prstGeom prst="rect">
            <a:avLst/>
          </a:prstGeom>
          <a:noFill/>
        </p:spPr>
        <p:txBody>
          <a:bodyPr wrap="square" rtlCol="0">
            <a:spAutoFit/>
          </a:bodyPr>
          <a:lstStyle/>
          <a:p>
            <a:pPr algn="ctr"/>
            <a:r>
              <a:rPr lang="ro-RO" sz="1600" b="1" dirty="0">
                <a:solidFill>
                  <a:schemeClr val="accent1">
                    <a:lumMod val="20000"/>
                    <a:lumOff val="80000"/>
                  </a:schemeClr>
                </a:solidFill>
              </a:rPr>
              <a:t>Formarea „RED”– beneficii reale în dezvoltarea resurselor digitale</a:t>
            </a:r>
          </a:p>
          <a:p>
            <a:pPr algn="ctr"/>
            <a:endParaRPr lang="ro-RO" sz="1600" b="1" dirty="0">
              <a:solidFill>
                <a:schemeClr val="accent1">
                  <a:lumMod val="20000"/>
                  <a:lumOff val="80000"/>
                </a:schemeClr>
              </a:solidFill>
            </a:endParaRPr>
          </a:p>
          <a:p>
            <a:pPr algn="just"/>
            <a:r>
              <a:rPr lang="ro-RO" sz="1600" b="1" dirty="0">
                <a:solidFill>
                  <a:schemeClr val="accent1">
                    <a:lumMod val="60000"/>
                    <a:lumOff val="40000"/>
                  </a:schemeClr>
                </a:solidFill>
              </a:rPr>
              <a:t>Competențe specifice dezvoltate</a:t>
            </a:r>
          </a:p>
          <a:p>
            <a:pPr algn="just"/>
            <a:endParaRPr lang="ro-RO" sz="1600" b="1" dirty="0">
              <a:solidFill>
                <a:schemeClr val="accent1">
                  <a:lumMod val="60000"/>
                  <a:lumOff val="40000"/>
                </a:schemeClr>
              </a:solidFill>
            </a:endParaRPr>
          </a:p>
          <a:p>
            <a:pPr marL="285750" indent="-285750" algn="just">
              <a:buFont typeface="Wingdings" panose="05000000000000000000" pitchFamily="2" charset="2"/>
              <a:buChar char="§"/>
            </a:pPr>
            <a:r>
              <a:rPr lang="ro-RO" sz="1600" dirty="0">
                <a:solidFill>
                  <a:schemeClr val="accent1">
                    <a:lumMod val="20000"/>
                    <a:lumOff val="80000"/>
                  </a:schemeClr>
                </a:solidFill>
              </a:rPr>
              <a:t>Utilizarea tehnologiilor digitale dedicate elaborării de resurse educaționale deschise </a:t>
            </a:r>
          </a:p>
          <a:p>
            <a:pPr marL="285750" indent="-285750" algn="just">
              <a:buFont typeface="Wingdings" panose="05000000000000000000" pitchFamily="2" charset="2"/>
              <a:buChar char="§"/>
            </a:pPr>
            <a:r>
              <a:rPr lang="ro-RO" sz="1600" dirty="0">
                <a:solidFill>
                  <a:schemeClr val="accent1">
                    <a:lumMod val="20000"/>
                    <a:lumOff val="80000"/>
                  </a:schemeClr>
                </a:solidFill>
              </a:rPr>
              <a:t>Proiectarea pedagogică a resurselor educaționale digitale în scopul desfășurării</a:t>
            </a:r>
            <a:r>
              <a:rPr lang="en-US" sz="1600" dirty="0">
                <a:solidFill>
                  <a:schemeClr val="accent1">
                    <a:lumMod val="20000"/>
                    <a:lumOff val="80000"/>
                  </a:schemeClr>
                </a:solidFill>
              </a:rPr>
              <a:t> cu </a:t>
            </a:r>
            <a:r>
              <a:rPr lang="en-US" sz="1600" dirty="0" err="1">
                <a:solidFill>
                  <a:schemeClr val="accent1">
                    <a:lumMod val="20000"/>
                    <a:lumOff val="80000"/>
                  </a:schemeClr>
                </a:solidFill>
              </a:rPr>
              <a:t>elevii</a:t>
            </a:r>
            <a:r>
              <a:rPr lang="ro-RO" sz="1600" dirty="0">
                <a:solidFill>
                  <a:schemeClr val="accent1">
                    <a:lumMod val="20000"/>
                    <a:lumOff val="80000"/>
                  </a:schemeClr>
                </a:solidFill>
              </a:rPr>
              <a:t> de activități didactice semnificative, adecvate domeniului disciplinei, grupului-clasă și condițiilor externe ale învățării</a:t>
            </a:r>
          </a:p>
          <a:p>
            <a:pPr marL="285750" indent="-285750" algn="just">
              <a:buFont typeface="Wingdings" panose="05000000000000000000" pitchFamily="2" charset="2"/>
              <a:buChar char="§"/>
            </a:pPr>
            <a:r>
              <a:rPr lang="ro-RO" sz="1600" dirty="0">
                <a:solidFill>
                  <a:schemeClr val="accent1">
                    <a:lumMod val="20000"/>
                    <a:lumOff val="80000"/>
                  </a:schemeClr>
                </a:solidFill>
              </a:rPr>
              <a:t>Utilizarea responsabilă și sigură a mediului digital pentru activități educaționale </a:t>
            </a:r>
          </a:p>
          <a:p>
            <a:r>
              <a:rPr lang="ro-RO" dirty="0"/>
              <a:t> </a:t>
            </a:r>
            <a:endParaRPr lang="en-GB" dirty="0"/>
          </a:p>
          <a:p>
            <a:pPr marL="285750" indent="-285750" algn="just">
              <a:buFont typeface="Wingdings" panose="05000000000000000000" pitchFamily="2" charset="2"/>
              <a:buChar char="§"/>
            </a:pPr>
            <a:endParaRPr lang="ro-RO" sz="14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en-GB" sz="1200" dirty="0">
              <a:solidFill>
                <a:schemeClr val="accent1">
                  <a:lumMod val="20000"/>
                  <a:lumOff val="8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809" y="1287715"/>
            <a:ext cx="1440802" cy="1847617"/>
          </a:xfrm>
          <a:prstGeom prst="rect">
            <a:avLst/>
          </a:prstGeom>
        </p:spPr>
      </p:pic>
    </p:spTree>
    <p:extLst>
      <p:ext uri="{BB962C8B-B14F-4D97-AF65-F5344CB8AC3E}">
        <p14:creationId xmlns:p14="http://schemas.microsoft.com/office/powerpoint/2010/main" val="401777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235131" y="2260783"/>
            <a:ext cx="8314229" cy="3600986"/>
          </a:xfrm>
          <a:prstGeom prst="rect">
            <a:avLst/>
          </a:prstGeom>
          <a:noFill/>
        </p:spPr>
        <p:txBody>
          <a:bodyPr wrap="square" rtlCol="0">
            <a:spAutoFit/>
          </a:bodyPr>
          <a:lstStyle/>
          <a:p>
            <a:pPr algn="just"/>
            <a:r>
              <a:rPr lang="ro-RO" sz="1600" b="1" dirty="0">
                <a:solidFill>
                  <a:schemeClr val="accent1">
                    <a:lumMod val="20000"/>
                    <a:lumOff val="80000"/>
                  </a:schemeClr>
                </a:solidFill>
              </a:rPr>
              <a:t>Formarea CRED – beneficii reale pentru cadrele didactice </a:t>
            </a:r>
          </a:p>
          <a:p>
            <a:pPr algn="just"/>
            <a:endParaRPr lang="ro-RO" sz="1400" b="1" dirty="0">
              <a:solidFill>
                <a:schemeClr val="accent1">
                  <a:lumMod val="20000"/>
                  <a:lumOff val="80000"/>
                </a:schemeClr>
              </a:solidFill>
            </a:endParaRPr>
          </a:p>
          <a:p>
            <a:pPr algn="just"/>
            <a:r>
              <a:rPr lang="ro-RO" sz="1600" b="1" dirty="0">
                <a:solidFill>
                  <a:schemeClr val="accent1">
                    <a:lumMod val="20000"/>
                    <a:lumOff val="80000"/>
                  </a:schemeClr>
                </a:solidFill>
              </a:rPr>
              <a:t>PROFESORI FORMAȚI</a:t>
            </a:r>
          </a:p>
          <a:p>
            <a:pPr algn="just"/>
            <a:endParaRPr lang="ro-RO" sz="1400" b="1" dirty="0">
              <a:solidFill>
                <a:schemeClr val="accent1">
                  <a:lumMod val="20000"/>
                  <a:lumOff val="80000"/>
                </a:schemeClr>
              </a:solidFill>
            </a:endParaRPr>
          </a:p>
          <a:p>
            <a:pPr marL="285750" indent="-285750" algn="just">
              <a:buFont typeface="Arial" panose="020B0604020202020204" pitchFamily="34" charset="0"/>
              <a:buChar char="•"/>
            </a:pPr>
            <a:r>
              <a:rPr lang="ro-RO" sz="1400" b="1" dirty="0">
                <a:solidFill>
                  <a:schemeClr val="accent1">
                    <a:lumMod val="20000"/>
                    <a:lumOff val="80000"/>
                  </a:schemeClr>
                </a:solidFill>
              </a:rPr>
              <a:t>CREATIVI</a:t>
            </a:r>
          </a:p>
          <a:p>
            <a:pPr marL="285750" indent="-285750" algn="just">
              <a:buFont typeface="Arial" panose="020B0604020202020204" pitchFamily="34" charset="0"/>
              <a:buChar char="•"/>
            </a:pPr>
            <a:r>
              <a:rPr lang="ro-RO" sz="1400" b="1" dirty="0">
                <a:solidFill>
                  <a:schemeClr val="accent1">
                    <a:lumMod val="20000"/>
                    <a:lumOff val="80000"/>
                  </a:schemeClr>
                </a:solidFill>
              </a:rPr>
              <a:t>INOVATIVI</a:t>
            </a:r>
          </a:p>
          <a:p>
            <a:pPr marL="285750" indent="-285750" algn="just">
              <a:buFont typeface="Arial" panose="020B0604020202020204" pitchFamily="34" charset="0"/>
              <a:buChar char="•"/>
            </a:pPr>
            <a:r>
              <a:rPr lang="ro-RO" sz="1400" b="1" dirty="0">
                <a:solidFill>
                  <a:schemeClr val="accent1">
                    <a:lumMod val="20000"/>
                    <a:lumOff val="80000"/>
                  </a:schemeClr>
                </a:solidFill>
              </a:rPr>
              <a:t>IMPLICAȚI </a:t>
            </a:r>
          </a:p>
          <a:p>
            <a:pPr algn="just"/>
            <a:endParaRPr lang="ro-RO" sz="1200" b="1" dirty="0">
              <a:solidFill>
                <a:schemeClr val="accent1">
                  <a:lumMod val="20000"/>
                  <a:lumOff val="80000"/>
                </a:schemeClr>
              </a:solidFill>
            </a:endParaRPr>
          </a:p>
          <a:p>
            <a:pPr algn="just"/>
            <a:endParaRPr lang="ro-RO" sz="1600" b="1" dirty="0">
              <a:solidFill>
                <a:schemeClr val="accent1">
                  <a:lumMod val="20000"/>
                  <a:lumOff val="80000"/>
                </a:schemeClr>
              </a:solidFill>
            </a:endParaRPr>
          </a:p>
          <a:p>
            <a:pPr algn="just"/>
            <a:r>
              <a:rPr lang="ro-RO" sz="1600" b="1" dirty="0">
                <a:solidFill>
                  <a:schemeClr val="accent4">
                    <a:lumMod val="60000"/>
                    <a:lumOff val="40000"/>
                  </a:schemeClr>
                </a:solidFill>
              </a:rPr>
              <a:t>   PROFESORII CRED</a:t>
            </a: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ro-RO" sz="1200" b="1" dirty="0">
              <a:solidFill>
                <a:schemeClr val="accent1">
                  <a:lumMod val="20000"/>
                  <a:lumOff val="80000"/>
                </a:schemeClr>
              </a:solidFill>
            </a:endParaRPr>
          </a:p>
          <a:p>
            <a:pPr algn="just"/>
            <a:endParaRPr lang="en-GB" sz="1200" dirty="0">
              <a:solidFill>
                <a:schemeClr val="accent1">
                  <a:lumMod val="20000"/>
                  <a:lumOff val="8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76906550"/>
              </p:ext>
            </p:extLst>
          </p:nvPr>
        </p:nvGraphicFramePr>
        <p:xfrm>
          <a:off x="2666196" y="2654239"/>
          <a:ext cx="5101392" cy="2814075"/>
        </p:xfrm>
        <a:graphic>
          <a:graphicData uri="http://schemas.openxmlformats.org/drawingml/2006/table">
            <a:tbl>
              <a:tblPr firstRow="1" firstCol="1" bandRow="1">
                <a:tableStyleId>{5C22544A-7EE6-4342-B048-85BDC9FD1C3A}</a:tableStyleId>
              </a:tblPr>
              <a:tblGrid>
                <a:gridCol w="1255229">
                  <a:extLst>
                    <a:ext uri="{9D8B030D-6E8A-4147-A177-3AD203B41FA5}">
                      <a16:colId xmlns:a16="http://schemas.microsoft.com/office/drawing/2014/main" val="1496526214"/>
                    </a:ext>
                  </a:extLst>
                </a:gridCol>
                <a:gridCol w="1286423">
                  <a:extLst>
                    <a:ext uri="{9D8B030D-6E8A-4147-A177-3AD203B41FA5}">
                      <a16:colId xmlns:a16="http://schemas.microsoft.com/office/drawing/2014/main" val="631542835"/>
                    </a:ext>
                  </a:extLst>
                </a:gridCol>
                <a:gridCol w="1266302">
                  <a:extLst>
                    <a:ext uri="{9D8B030D-6E8A-4147-A177-3AD203B41FA5}">
                      <a16:colId xmlns:a16="http://schemas.microsoft.com/office/drawing/2014/main" val="2633814847"/>
                    </a:ext>
                  </a:extLst>
                </a:gridCol>
                <a:gridCol w="1293438">
                  <a:extLst>
                    <a:ext uri="{9D8B030D-6E8A-4147-A177-3AD203B41FA5}">
                      <a16:colId xmlns:a16="http://schemas.microsoft.com/office/drawing/2014/main" val="4034830628"/>
                    </a:ext>
                  </a:extLst>
                </a:gridCol>
              </a:tblGrid>
              <a:tr h="236374">
                <a:tc rowSpan="2">
                  <a:txBody>
                    <a:bodyPr/>
                    <a:lstStyle/>
                    <a:p>
                      <a:pPr algn="ctr">
                        <a:lnSpc>
                          <a:spcPct val="107000"/>
                        </a:lnSpc>
                        <a:spcAft>
                          <a:spcPts val="0"/>
                        </a:spcAft>
                      </a:pPr>
                      <a:r>
                        <a:rPr lang="ro-RO" sz="1400">
                          <a:effectLst/>
                        </a:rPr>
                        <a:t>REGIUNE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tc>
                  <a:txBody>
                    <a:bodyPr/>
                    <a:lstStyle/>
                    <a:p>
                      <a:pPr algn="ctr">
                        <a:lnSpc>
                          <a:spcPct val="107000"/>
                        </a:lnSpc>
                        <a:spcAft>
                          <a:spcPts val="0"/>
                        </a:spcAft>
                      </a:pPr>
                      <a:r>
                        <a:rPr lang="ro-RO" sz="1300">
                          <a:effectLst/>
                        </a:rPr>
                        <a:t>CRED</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tc>
                  <a:txBody>
                    <a:bodyPr/>
                    <a:lstStyle/>
                    <a:p>
                      <a:pPr algn="ctr">
                        <a:lnSpc>
                          <a:spcPct val="107000"/>
                        </a:lnSpc>
                        <a:spcAft>
                          <a:spcPts val="0"/>
                        </a:spcAft>
                      </a:pPr>
                      <a:r>
                        <a:rPr lang="ro-RO" sz="1300">
                          <a:effectLst/>
                        </a:rPr>
                        <a:t>MANAGER</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tc>
                  <a:txBody>
                    <a:bodyPr/>
                    <a:lstStyle/>
                    <a:p>
                      <a:pPr algn="ctr">
                        <a:lnSpc>
                          <a:spcPct val="107000"/>
                        </a:lnSpc>
                        <a:spcAft>
                          <a:spcPts val="0"/>
                        </a:spcAft>
                      </a:pPr>
                      <a:r>
                        <a:rPr lang="ro-RO" sz="1300">
                          <a:effectLst/>
                        </a:rPr>
                        <a:t>RED</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extLst>
                  <a:ext uri="{0D108BD9-81ED-4DB2-BD59-A6C34878D82A}">
                    <a16:rowId xmlns:a16="http://schemas.microsoft.com/office/drawing/2014/main" val="2656476981"/>
                  </a:ext>
                </a:extLst>
              </a:tr>
              <a:tr h="450335">
                <a:tc vMerge="1">
                  <a:txBody>
                    <a:bodyPr/>
                    <a:lstStyle/>
                    <a:p>
                      <a:endParaRPr lang="ro-RO"/>
                    </a:p>
                  </a:txBody>
                  <a:tcPr/>
                </a:tc>
                <a:tc>
                  <a:txBody>
                    <a:bodyPr/>
                    <a:lstStyle/>
                    <a:p>
                      <a:pPr algn="ctr">
                        <a:lnSpc>
                          <a:spcPct val="107000"/>
                        </a:lnSpc>
                        <a:spcAft>
                          <a:spcPts val="0"/>
                        </a:spcAft>
                      </a:pPr>
                      <a:r>
                        <a:rPr lang="ro-RO" sz="1300" dirty="0">
                          <a:effectLst/>
                        </a:rPr>
                        <a:t>PROMOVAȚI</a:t>
                      </a:r>
                      <a:endParaRPr lang="ro-R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tc>
                  <a:txBody>
                    <a:bodyPr/>
                    <a:lstStyle/>
                    <a:p>
                      <a:pPr algn="ctr">
                        <a:lnSpc>
                          <a:spcPct val="107000"/>
                        </a:lnSpc>
                        <a:spcAft>
                          <a:spcPts val="0"/>
                        </a:spcAft>
                      </a:pPr>
                      <a:r>
                        <a:rPr lang="ro-RO" sz="1300" dirty="0">
                          <a:effectLst/>
                        </a:rPr>
                        <a:t>PROMOVAȚI</a:t>
                      </a:r>
                      <a:endParaRPr lang="ro-R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tc>
                  <a:txBody>
                    <a:bodyPr/>
                    <a:lstStyle/>
                    <a:p>
                      <a:pPr algn="ctr">
                        <a:lnSpc>
                          <a:spcPct val="107000"/>
                        </a:lnSpc>
                        <a:spcAft>
                          <a:spcPts val="0"/>
                        </a:spcAft>
                      </a:pPr>
                      <a:r>
                        <a:rPr lang="ro-RO" sz="1300" dirty="0">
                          <a:effectLst/>
                        </a:rPr>
                        <a:t>PROMOVAȚI</a:t>
                      </a:r>
                      <a:endParaRPr lang="ro-R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ctr"/>
                </a:tc>
                <a:extLst>
                  <a:ext uri="{0D108BD9-81ED-4DB2-BD59-A6C34878D82A}">
                    <a16:rowId xmlns:a16="http://schemas.microsoft.com/office/drawing/2014/main" val="2056739536"/>
                  </a:ext>
                </a:extLst>
              </a:tr>
              <a:tr h="236374">
                <a:tc>
                  <a:txBody>
                    <a:bodyPr/>
                    <a:lstStyle/>
                    <a:p>
                      <a:pPr>
                        <a:lnSpc>
                          <a:spcPct val="107000"/>
                        </a:lnSpc>
                        <a:spcAft>
                          <a:spcPts val="0"/>
                        </a:spcAft>
                      </a:pPr>
                      <a:r>
                        <a:rPr lang="ro-RO" sz="1300">
                          <a:effectLst/>
                        </a:rPr>
                        <a:t>B-IF</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4271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249</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302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2832086126"/>
                  </a:ext>
                </a:extLst>
              </a:tr>
              <a:tr h="236374">
                <a:tc>
                  <a:txBody>
                    <a:bodyPr/>
                    <a:lstStyle/>
                    <a:p>
                      <a:pPr>
                        <a:lnSpc>
                          <a:spcPct val="107000"/>
                        </a:lnSpc>
                        <a:spcAft>
                          <a:spcPts val="0"/>
                        </a:spcAft>
                      </a:pPr>
                      <a:r>
                        <a:rPr lang="ro-RO" sz="1300">
                          <a:effectLst/>
                        </a:rPr>
                        <a:t>CENTRU</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5872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451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dirty="0">
                          <a:effectLst/>
                        </a:rPr>
                        <a:t>276</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348065001"/>
                  </a:ext>
                </a:extLst>
              </a:tr>
              <a:tr h="236374">
                <a:tc>
                  <a:txBody>
                    <a:bodyPr/>
                    <a:lstStyle/>
                    <a:p>
                      <a:pPr>
                        <a:lnSpc>
                          <a:spcPct val="107000"/>
                        </a:lnSpc>
                        <a:spcAft>
                          <a:spcPts val="0"/>
                        </a:spcAft>
                      </a:pPr>
                      <a:r>
                        <a:rPr lang="ro-RO" sz="1300">
                          <a:effectLst/>
                        </a:rPr>
                        <a:t>N-E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7548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532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277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2265385737"/>
                  </a:ext>
                </a:extLst>
              </a:tr>
              <a:tr h="236374">
                <a:tc>
                  <a:txBody>
                    <a:bodyPr/>
                    <a:lstStyle/>
                    <a:p>
                      <a:pPr>
                        <a:lnSpc>
                          <a:spcPct val="107000"/>
                        </a:lnSpc>
                        <a:spcAft>
                          <a:spcPts val="0"/>
                        </a:spcAft>
                      </a:pPr>
                      <a:r>
                        <a:rPr lang="ro-RO" sz="1300">
                          <a:effectLst/>
                        </a:rPr>
                        <a:t>N-V</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6397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565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287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3795063271"/>
                  </a:ext>
                </a:extLst>
              </a:tr>
              <a:tr h="236374">
                <a:tc>
                  <a:txBody>
                    <a:bodyPr/>
                    <a:lstStyle/>
                    <a:p>
                      <a:pPr>
                        <a:lnSpc>
                          <a:spcPct val="107000"/>
                        </a:lnSpc>
                        <a:spcAft>
                          <a:spcPts val="0"/>
                        </a:spcAft>
                      </a:pPr>
                      <a:r>
                        <a:rPr lang="ro-RO" sz="1300">
                          <a:effectLst/>
                        </a:rPr>
                        <a:t>S-E</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6587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577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341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3073121914"/>
                  </a:ext>
                </a:extLst>
              </a:tr>
              <a:tr h="236374">
                <a:tc>
                  <a:txBody>
                    <a:bodyPr/>
                    <a:lstStyle/>
                    <a:p>
                      <a:pPr>
                        <a:lnSpc>
                          <a:spcPct val="107000"/>
                        </a:lnSpc>
                        <a:spcAft>
                          <a:spcPts val="0"/>
                        </a:spcAft>
                      </a:pPr>
                      <a:r>
                        <a:rPr lang="ro-RO" sz="1300">
                          <a:effectLst/>
                        </a:rPr>
                        <a:t>S-M</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7309</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510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371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3384963417"/>
                  </a:ext>
                </a:extLst>
              </a:tr>
              <a:tr h="236374">
                <a:tc>
                  <a:txBody>
                    <a:bodyPr/>
                    <a:lstStyle/>
                    <a:p>
                      <a:pPr>
                        <a:lnSpc>
                          <a:spcPct val="107000"/>
                        </a:lnSpc>
                        <a:spcAft>
                          <a:spcPts val="0"/>
                        </a:spcAft>
                      </a:pPr>
                      <a:r>
                        <a:rPr lang="ro-RO" sz="1300">
                          <a:effectLst/>
                        </a:rPr>
                        <a:t>SV-O</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5790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359</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231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1084923918"/>
                  </a:ext>
                </a:extLst>
              </a:tr>
              <a:tr h="236374">
                <a:tc>
                  <a:txBody>
                    <a:bodyPr/>
                    <a:lstStyle/>
                    <a:p>
                      <a:pPr>
                        <a:lnSpc>
                          <a:spcPct val="107000"/>
                        </a:lnSpc>
                        <a:spcAft>
                          <a:spcPts val="0"/>
                        </a:spcAft>
                      </a:pPr>
                      <a:r>
                        <a:rPr lang="ro-RO" sz="1300">
                          <a:effectLst/>
                        </a:rPr>
                        <a:t>VEST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3605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257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400">
                          <a:effectLst/>
                        </a:rPr>
                        <a:t>47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2266966699"/>
                  </a:ext>
                </a:extLst>
              </a:tr>
              <a:tr h="236374">
                <a:tc>
                  <a:txBody>
                    <a:bodyPr/>
                    <a:lstStyle/>
                    <a:p>
                      <a:pPr>
                        <a:lnSpc>
                          <a:spcPct val="107000"/>
                        </a:lnSpc>
                        <a:spcAft>
                          <a:spcPts val="0"/>
                        </a:spcAft>
                      </a:pPr>
                      <a:r>
                        <a:rPr lang="ro-RO" sz="1400">
                          <a:effectLst/>
                        </a:rPr>
                        <a:t>TOTAL</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300" b="1" dirty="0">
                          <a:effectLst/>
                        </a:rPr>
                        <a:t>47452</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300" b="1" dirty="0">
                          <a:effectLst/>
                        </a:rPr>
                        <a:t>3575</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tc>
                  <a:txBody>
                    <a:bodyPr/>
                    <a:lstStyle/>
                    <a:p>
                      <a:pPr algn="ctr">
                        <a:lnSpc>
                          <a:spcPct val="107000"/>
                        </a:lnSpc>
                        <a:spcAft>
                          <a:spcPts val="0"/>
                        </a:spcAft>
                      </a:pPr>
                      <a:r>
                        <a:rPr lang="ro-RO" sz="1300" b="1" dirty="0">
                          <a:effectLst/>
                        </a:rPr>
                        <a:t>2207</a:t>
                      </a: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029" marR="88029" marT="0" marB="0" anchor="b"/>
                </a:tc>
                <a:extLst>
                  <a:ext uri="{0D108BD9-81ED-4DB2-BD59-A6C34878D82A}">
                    <a16:rowId xmlns:a16="http://schemas.microsoft.com/office/drawing/2014/main" val="953757546"/>
                  </a:ext>
                </a:extLst>
              </a:tr>
            </a:tbl>
          </a:graphicData>
        </a:graphic>
      </p:graphicFrame>
    </p:spTree>
    <p:extLst>
      <p:ext uri="{BB962C8B-B14F-4D97-AF65-F5344CB8AC3E}">
        <p14:creationId xmlns:p14="http://schemas.microsoft.com/office/powerpoint/2010/main" val="19496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4"/>
            <a:ext cx="7999598" cy="595756"/>
          </a:xfrm>
          <a:noFill/>
        </p:spPr>
        <p:txBody>
          <a:bodyPr anchor="ctr" anchorCtr="0">
            <a:normAutofit fontScale="90000"/>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296" y="3213892"/>
            <a:ext cx="1440803" cy="13351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46611318"/>
              </p:ext>
            </p:extLst>
          </p:nvPr>
        </p:nvGraphicFramePr>
        <p:xfrm>
          <a:off x="453510" y="2144104"/>
          <a:ext cx="8376523" cy="3474720"/>
        </p:xfrm>
        <a:graphic>
          <a:graphicData uri="http://schemas.openxmlformats.org/drawingml/2006/table">
            <a:tbl>
              <a:tblPr firstRow="1" bandRow="1">
                <a:tableStyleId>{5C22544A-7EE6-4342-B048-85BDC9FD1C3A}</a:tableStyleId>
              </a:tblPr>
              <a:tblGrid>
                <a:gridCol w="4013529">
                  <a:extLst>
                    <a:ext uri="{9D8B030D-6E8A-4147-A177-3AD203B41FA5}">
                      <a16:colId xmlns:a16="http://schemas.microsoft.com/office/drawing/2014/main" val="4154574003"/>
                    </a:ext>
                  </a:extLst>
                </a:gridCol>
                <a:gridCol w="4362994">
                  <a:extLst>
                    <a:ext uri="{9D8B030D-6E8A-4147-A177-3AD203B41FA5}">
                      <a16:colId xmlns:a16="http://schemas.microsoft.com/office/drawing/2014/main" val="612392159"/>
                    </a:ext>
                  </a:extLst>
                </a:gridCol>
              </a:tblGrid>
              <a:tr h="355217">
                <a:tc gridSpan="2">
                  <a:txBody>
                    <a:bodyPr/>
                    <a:lstStyle/>
                    <a:p>
                      <a:pPr algn="ctr"/>
                      <a:r>
                        <a:rPr lang="ro-RO" dirty="0">
                          <a:solidFill>
                            <a:schemeClr val="bg1"/>
                          </a:solidFill>
                        </a:rPr>
                        <a:t>Formarea</a:t>
                      </a:r>
                      <a:r>
                        <a:rPr lang="ro-RO" baseline="0" dirty="0">
                          <a:solidFill>
                            <a:schemeClr val="bg1"/>
                          </a:solidFill>
                        </a:rPr>
                        <a:t> CRED, aprecieri și feed-back-ul cursanților</a:t>
                      </a:r>
                      <a:endParaRPr lang="en-GB" dirty="0">
                        <a:solidFill>
                          <a:schemeClr val="bg1"/>
                        </a:solidFill>
                      </a:endParaRPr>
                    </a:p>
                  </a:txBody>
                  <a:tcPr/>
                </a:tc>
                <a:tc hMerge="1">
                  <a:txBody>
                    <a:bodyPr/>
                    <a:lstStyle/>
                    <a:p>
                      <a:endParaRPr lang="en-GB" dirty="0"/>
                    </a:p>
                  </a:txBody>
                  <a:tcPr/>
                </a:tc>
                <a:extLst>
                  <a:ext uri="{0D108BD9-81ED-4DB2-BD59-A6C34878D82A}">
                    <a16:rowId xmlns:a16="http://schemas.microsoft.com/office/drawing/2014/main" val="591663492"/>
                  </a:ext>
                </a:extLst>
              </a:tr>
              <a:tr h="2859146">
                <a:tc>
                  <a:txBody>
                    <a:bodyPr/>
                    <a:lstStyle/>
                    <a:p>
                      <a:r>
                        <a:rPr lang="ro-RO" sz="1800" kern="1200" dirty="0">
                          <a:solidFill>
                            <a:schemeClr val="dk1"/>
                          </a:solidFill>
                          <a:effectLst/>
                          <a:latin typeface="+mn-lt"/>
                          <a:ea typeface="+mn-ea"/>
                          <a:cs typeface="+mn-cs"/>
                        </a:rPr>
                        <a:t>„</a:t>
                      </a:r>
                      <a:r>
                        <a:rPr lang="en-GB" sz="1800" kern="1200" dirty="0">
                          <a:solidFill>
                            <a:schemeClr val="dk1"/>
                          </a:solidFill>
                          <a:effectLst/>
                          <a:latin typeface="+mn-lt"/>
                          <a:ea typeface="+mn-ea"/>
                          <a:cs typeface="+mn-cs"/>
                        </a:rPr>
                        <a:t>Consider </a:t>
                      </a:r>
                      <a:r>
                        <a:rPr lang="en-GB" sz="1800" kern="1200" dirty="0" err="1">
                          <a:solidFill>
                            <a:schemeClr val="dk1"/>
                          </a:solidFill>
                          <a:effectLst/>
                          <a:latin typeface="+mn-lt"/>
                          <a:ea typeface="+mn-ea"/>
                          <a:cs typeface="+mn-cs"/>
                        </a:rPr>
                        <a:t>că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participarea</a:t>
                      </a:r>
                      <a:r>
                        <a:rPr lang="en-GB" sz="1800" kern="1200" dirty="0">
                          <a:solidFill>
                            <a:schemeClr val="dk1"/>
                          </a:solidFill>
                          <a:effectLst/>
                          <a:latin typeface="+mn-lt"/>
                          <a:ea typeface="+mn-ea"/>
                          <a:cs typeface="+mn-cs"/>
                        </a:rPr>
                        <a:t> la </a:t>
                      </a:r>
                      <a:r>
                        <a:rPr lang="en-GB" sz="1800" kern="1200" dirty="0" err="1">
                          <a:solidFill>
                            <a:schemeClr val="dk1"/>
                          </a:solidFill>
                          <a:effectLst/>
                          <a:latin typeface="+mn-lt"/>
                          <a:ea typeface="+mn-ea"/>
                          <a:cs typeface="+mn-cs"/>
                        </a:rPr>
                        <a:t>acest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minunat</a:t>
                      </a:r>
                      <a:r>
                        <a:rPr lang="en-GB" sz="1800" kern="1200" dirty="0">
                          <a:solidFill>
                            <a:schemeClr val="dk1"/>
                          </a:solidFill>
                          <a:effectLst/>
                          <a:latin typeface="+mn-lt"/>
                          <a:ea typeface="+mn-ea"/>
                          <a:cs typeface="+mn-cs"/>
                        </a:rPr>
                        <a:t> curs a </a:t>
                      </a:r>
                      <a:r>
                        <a:rPr lang="en-GB" sz="1800" kern="1200" dirty="0" err="1">
                          <a:solidFill>
                            <a:schemeClr val="dk1"/>
                          </a:solidFill>
                          <a:effectLst/>
                          <a:latin typeface="+mn-lt"/>
                          <a:ea typeface="+mn-ea"/>
                          <a:cs typeface="+mn-cs"/>
                        </a:rPr>
                        <a:t>adus</a:t>
                      </a:r>
                      <a:r>
                        <a:rPr lang="en-GB" sz="1800" kern="1200" dirty="0">
                          <a:solidFill>
                            <a:schemeClr val="dk1"/>
                          </a:solidFill>
                          <a:effectLst/>
                          <a:latin typeface="+mn-lt"/>
                          <a:ea typeface="+mn-ea"/>
                          <a:cs typeface="+mn-cs"/>
                        </a:rPr>
                        <a:t> un plus de </a:t>
                      </a:r>
                      <a:r>
                        <a:rPr lang="en-GB" sz="1800" kern="1200" dirty="0" err="1">
                          <a:solidFill>
                            <a:schemeClr val="dk1"/>
                          </a:solidFill>
                          <a:effectLst/>
                          <a:latin typeface="+mn-lt"/>
                          <a:ea typeface="+mn-ea"/>
                          <a:cs typeface="+mn-cs"/>
                        </a:rPr>
                        <a:t>valoare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activității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mele</a:t>
                      </a:r>
                      <a:r>
                        <a:rPr lang="en-GB" sz="1800" kern="1200" dirty="0">
                          <a:solidFill>
                            <a:schemeClr val="dk1"/>
                          </a:solidFill>
                          <a:effectLst/>
                          <a:latin typeface="+mn-lt"/>
                          <a:ea typeface="+mn-ea"/>
                          <a:cs typeface="+mn-cs"/>
                        </a:rPr>
                        <a:t> ca </a:t>
                      </a:r>
                      <a:r>
                        <a:rPr lang="en-GB" sz="1800" kern="1200" dirty="0" err="1">
                          <a:solidFill>
                            <a:schemeClr val="dk1"/>
                          </a:solidFill>
                          <a:effectLst/>
                          <a:latin typeface="+mn-lt"/>
                          <a:ea typeface="+mn-ea"/>
                          <a:cs typeface="+mn-cs"/>
                        </a:rPr>
                        <a:t>formator</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expert RED. </a:t>
                      </a:r>
                      <a:r>
                        <a:rPr lang="en-GB" sz="1800" kern="1200" dirty="0" err="1">
                          <a:solidFill>
                            <a:schemeClr val="dk1"/>
                          </a:solidFill>
                          <a:effectLst/>
                          <a:latin typeface="+mn-lt"/>
                          <a:ea typeface="+mn-ea"/>
                          <a:cs typeface="+mn-cs"/>
                        </a:rPr>
                        <a:t>Prin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acest</a:t>
                      </a:r>
                      <a:r>
                        <a:rPr lang="en-GB" sz="1800" kern="1200" dirty="0">
                          <a:solidFill>
                            <a:schemeClr val="dk1"/>
                          </a:solidFill>
                          <a:effectLst/>
                          <a:latin typeface="+mn-lt"/>
                          <a:ea typeface="+mn-ea"/>
                          <a:cs typeface="+mn-cs"/>
                        </a:rPr>
                        <a:t> program de </a:t>
                      </a:r>
                      <a:r>
                        <a:rPr lang="en-GB" sz="1800" kern="1200" dirty="0" err="1">
                          <a:solidFill>
                            <a:schemeClr val="dk1"/>
                          </a:solidFill>
                          <a:effectLst/>
                          <a:latin typeface="+mn-lt"/>
                          <a:ea typeface="+mn-ea"/>
                          <a:cs typeface="+mn-cs"/>
                        </a:rPr>
                        <a:t>formare</a:t>
                      </a:r>
                      <a:r>
                        <a:rPr lang="en-GB" sz="1800" kern="1200" dirty="0">
                          <a:solidFill>
                            <a:schemeClr val="dk1"/>
                          </a:solidFill>
                          <a:effectLst/>
                          <a:latin typeface="+mn-lt"/>
                          <a:ea typeface="+mn-ea"/>
                          <a:cs typeface="+mn-cs"/>
                        </a:rPr>
                        <a:t>, mi-am </a:t>
                      </a:r>
                      <a:r>
                        <a:rPr lang="en-GB" sz="1800" kern="1200" dirty="0" err="1">
                          <a:solidFill>
                            <a:schemeClr val="dk1"/>
                          </a:solidFill>
                          <a:effectLst/>
                          <a:latin typeface="+mn-lt"/>
                          <a:ea typeface="+mn-ea"/>
                          <a:cs typeface="+mn-cs"/>
                        </a:rPr>
                        <a:t>dezvoltat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competențele</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realizare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evaluare</a:t>
                      </a:r>
                      <a:r>
                        <a:rPr lang="en-GB" sz="1800" kern="1200" dirty="0">
                          <a:solidFill>
                            <a:schemeClr val="dk1"/>
                          </a:solidFill>
                          <a:effectLst/>
                          <a:latin typeface="+mn-lt"/>
                          <a:ea typeface="+mn-ea"/>
                          <a:cs typeface="+mn-cs"/>
                        </a:rPr>
                        <a:t> a RED-</a:t>
                      </a:r>
                      <a:r>
                        <a:rPr lang="en-GB" sz="1800" kern="1200" dirty="0" err="1">
                          <a:solidFill>
                            <a:schemeClr val="dk1"/>
                          </a:solidFill>
                          <a:effectLst/>
                          <a:latin typeface="+mn-lt"/>
                          <a:ea typeface="+mn-ea"/>
                          <a:cs typeface="+mn-cs"/>
                        </a:rPr>
                        <a:t>urilor</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Voi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aplica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ceea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ce</a:t>
                      </a:r>
                      <a:r>
                        <a:rPr lang="en-GB" sz="1800" kern="1200" dirty="0">
                          <a:solidFill>
                            <a:schemeClr val="dk1"/>
                          </a:solidFill>
                          <a:effectLst/>
                          <a:latin typeface="+mn-lt"/>
                          <a:ea typeface="+mn-ea"/>
                          <a:cs typeface="+mn-cs"/>
                        </a:rPr>
                        <a:t> am </a:t>
                      </a:r>
                      <a:r>
                        <a:rPr lang="en-GB" sz="1800" kern="1200" dirty="0" err="1">
                          <a:solidFill>
                            <a:schemeClr val="dk1"/>
                          </a:solidFill>
                          <a:effectLst/>
                          <a:latin typeface="+mn-lt"/>
                          <a:ea typeface="+mn-ea"/>
                          <a:cs typeface="+mn-cs"/>
                        </a:rPr>
                        <a:t>dobândit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în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activitățile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viitoare</a:t>
                      </a:r>
                      <a:r>
                        <a:rPr lang="en-GB"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Am </a:t>
                      </a:r>
                      <a:r>
                        <a:rPr lang="en-GB" sz="1800" kern="1200" dirty="0" err="1">
                          <a:solidFill>
                            <a:schemeClr val="dk1"/>
                          </a:solidFill>
                          <a:effectLst/>
                          <a:latin typeface="+mn-lt"/>
                          <a:ea typeface="+mn-ea"/>
                          <a:cs typeface="+mn-cs"/>
                        </a:rPr>
                        <a:t>avut</a:t>
                      </a:r>
                      <a:r>
                        <a:rPr lang="en-GB" sz="1800" kern="1200" dirty="0">
                          <a:solidFill>
                            <a:schemeClr val="dk1"/>
                          </a:solidFill>
                          <a:effectLst/>
                          <a:latin typeface="+mn-lt"/>
                          <a:ea typeface="+mn-ea"/>
                          <a:cs typeface="+mn-cs"/>
                        </a:rPr>
                        <a:t> parte de </a:t>
                      </a:r>
                      <a:r>
                        <a:rPr lang="en-GB" sz="1800" kern="1200" dirty="0" err="1">
                          <a:solidFill>
                            <a:schemeClr val="dk1"/>
                          </a:solidFill>
                          <a:effectLst/>
                          <a:latin typeface="+mn-lt"/>
                          <a:ea typeface="+mn-ea"/>
                          <a:cs typeface="+mn-cs"/>
                        </a:rPr>
                        <a:t>formatori</a:t>
                      </a:r>
                      <a:r>
                        <a:rPr lang="en-GB" sz="1800" kern="1200" dirty="0">
                          <a:solidFill>
                            <a:schemeClr val="dk1"/>
                          </a:solidFill>
                          <a:effectLst/>
                          <a:latin typeface="+mn-lt"/>
                          <a:ea typeface="+mn-ea"/>
                          <a:cs typeface="+mn-cs"/>
                        </a:rPr>
                        <a:t> cu </a:t>
                      </a:r>
                      <a:r>
                        <a:rPr lang="en-GB" sz="1800" kern="1200" dirty="0" err="1">
                          <a:solidFill>
                            <a:schemeClr val="dk1"/>
                          </a:solidFill>
                          <a:effectLst/>
                          <a:latin typeface="+mn-lt"/>
                          <a:ea typeface="+mn-ea"/>
                          <a:cs typeface="+mn-cs"/>
                        </a:rPr>
                        <a:t>experiență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cu o </a:t>
                      </a:r>
                      <a:r>
                        <a:rPr lang="en-GB" sz="1800" kern="1200" dirty="0" err="1">
                          <a:solidFill>
                            <a:schemeClr val="dk1"/>
                          </a:solidFill>
                          <a:effectLst/>
                          <a:latin typeface="+mn-lt"/>
                          <a:ea typeface="+mn-ea"/>
                          <a:cs typeface="+mn-cs"/>
                        </a:rPr>
                        <a:t>excelentă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pregătire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în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domeniu</a:t>
                      </a:r>
                      <a:r>
                        <a:rPr lang="en-GB" sz="1800" kern="1200" dirty="0">
                          <a:solidFill>
                            <a:schemeClr val="dk1"/>
                          </a:solidFill>
                          <a:effectLst/>
                          <a:latin typeface="+mn-lt"/>
                          <a:ea typeface="+mn-ea"/>
                          <a:cs typeface="+mn-cs"/>
                        </a:rPr>
                        <a:t>.</a:t>
                      </a:r>
                      <a:r>
                        <a:rPr lang="ro-RO" sz="1800" kern="1200" dirty="0">
                          <a:solidFill>
                            <a:schemeClr val="dk1"/>
                          </a:solidFill>
                          <a:effectLst/>
                          <a:latin typeface="+mn-lt"/>
                          <a:ea typeface="+mn-ea"/>
                          <a:cs typeface="+mn-cs"/>
                        </a:rPr>
                        <a:t>”</a:t>
                      </a:r>
                      <a:r>
                        <a:rPr lang="en-GB" sz="1800" kern="1200" dirty="0">
                          <a:solidFill>
                            <a:schemeClr val="dk1"/>
                          </a:solidFill>
                          <a:effectLst/>
                          <a:latin typeface="+mn-lt"/>
                          <a:ea typeface="+mn-ea"/>
                          <a:cs typeface="+mn-cs"/>
                        </a:rPr>
                        <a:t> </a:t>
                      </a:r>
                      <a:r>
                        <a:rPr lang="ro-RO" sz="1800" i="1" u="none" kern="1200" dirty="0">
                          <a:solidFill>
                            <a:schemeClr val="dk1"/>
                          </a:solidFill>
                          <a:effectLst/>
                          <a:latin typeface="+mn-lt"/>
                          <a:ea typeface="+mn-ea"/>
                          <a:cs typeface="+mn-cs"/>
                        </a:rPr>
                        <a:t>(Formator</a:t>
                      </a:r>
                      <a:r>
                        <a:rPr lang="ro-RO" sz="1800" i="1" u="none" kern="1200" baseline="0" dirty="0">
                          <a:solidFill>
                            <a:schemeClr val="dk1"/>
                          </a:solidFill>
                          <a:effectLst/>
                          <a:latin typeface="+mn-lt"/>
                          <a:ea typeface="+mn-ea"/>
                          <a:cs typeface="+mn-cs"/>
                        </a:rPr>
                        <a:t> RED, decembrie </a:t>
                      </a:r>
                      <a:r>
                        <a:rPr lang="en-GB" sz="1800" i="1" kern="1200" dirty="0">
                          <a:solidFill>
                            <a:schemeClr val="dk1"/>
                          </a:solidFill>
                          <a:effectLst/>
                          <a:latin typeface="+mn-lt"/>
                          <a:ea typeface="+mn-ea"/>
                          <a:cs typeface="+mn-cs"/>
                        </a:rPr>
                        <a:t>202</a:t>
                      </a:r>
                      <a:r>
                        <a:rPr lang="ro-RO" sz="1800" i="1" kern="1200" dirty="0">
                          <a:solidFill>
                            <a:schemeClr val="dk1"/>
                          </a:solidFill>
                          <a:effectLst/>
                          <a:latin typeface="+mn-lt"/>
                          <a:ea typeface="+mn-ea"/>
                          <a:cs typeface="+mn-cs"/>
                        </a:rPr>
                        <a:t>1)</a:t>
                      </a:r>
                      <a:endParaRPr lang="en-GB" sz="18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kern="1200" dirty="0">
                          <a:solidFill>
                            <a:schemeClr val="dk1"/>
                          </a:solidFill>
                          <a:effectLst/>
                          <a:latin typeface="+mn-lt"/>
                          <a:ea typeface="+mn-ea"/>
                          <a:cs typeface="+mn-cs"/>
                        </a:rPr>
                        <a:t>„</a:t>
                      </a:r>
                      <a:r>
                        <a:rPr lang="en-GB" sz="1800" kern="1200" dirty="0">
                          <a:solidFill>
                            <a:schemeClr val="dk1"/>
                          </a:solidFill>
                          <a:effectLst/>
                          <a:latin typeface="+mn-lt"/>
                          <a:ea typeface="+mn-ea"/>
                          <a:cs typeface="+mn-cs"/>
                        </a:rPr>
                        <a:t>Un curs </a:t>
                      </a:r>
                      <a:r>
                        <a:rPr lang="en-GB" sz="1800" kern="1200" dirty="0" err="1">
                          <a:solidFill>
                            <a:schemeClr val="dk1"/>
                          </a:solidFill>
                          <a:effectLst/>
                          <a:latin typeface="+mn-lt"/>
                          <a:ea typeface="+mn-ea"/>
                          <a:cs typeface="+mn-cs"/>
                        </a:rPr>
                        <a:t>foarte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interesant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deosebit</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intens</a:t>
                      </a:r>
                      <a:r>
                        <a:rPr lang="en-GB" sz="1800" kern="1200" dirty="0">
                          <a:solidFill>
                            <a:schemeClr val="dk1"/>
                          </a:solidFill>
                          <a:effectLst/>
                          <a:latin typeface="+mn-lt"/>
                          <a:ea typeface="+mn-ea"/>
                          <a:cs typeface="+mn-cs"/>
                        </a:rPr>
                        <a:t>, de o </a:t>
                      </a:r>
                      <a:r>
                        <a:rPr lang="en-GB" sz="1800" kern="1200" dirty="0" err="1">
                          <a:solidFill>
                            <a:schemeClr val="dk1"/>
                          </a:solidFill>
                          <a:effectLst/>
                          <a:latin typeface="+mn-lt"/>
                          <a:ea typeface="+mn-ea"/>
                          <a:cs typeface="+mn-cs"/>
                        </a:rPr>
                        <a:t>înaltă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calitate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profesională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Vă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mulțumesc</a:t>
                      </a:r>
                      <a:r>
                        <a:rPr lang="en-GB" sz="1800" kern="1200" dirty="0">
                          <a:solidFill>
                            <a:schemeClr val="dk1"/>
                          </a:solidFill>
                          <a:effectLst/>
                          <a:latin typeface="+mn-lt"/>
                          <a:ea typeface="+mn-ea"/>
                          <a:cs typeface="+mn-cs"/>
                        </a:rPr>
                        <a:t>, cu </a:t>
                      </a:r>
                      <a:r>
                        <a:rPr lang="en-GB" sz="1800" kern="1200" dirty="0" err="1">
                          <a:solidFill>
                            <a:schemeClr val="dk1"/>
                          </a:solidFill>
                          <a:effectLst/>
                          <a:latin typeface="+mn-lt"/>
                          <a:ea typeface="+mn-ea"/>
                          <a:cs typeface="+mn-cs"/>
                        </a:rPr>
                        <a:t>apreciere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considerație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pentru</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descoperirea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unei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lumi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manageriale</a:t>
                      </a:r>
                      <a:r>
                        <a:rPr lang="ro-RO" sz="1800" kern="1200" baseline="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atât</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complexă</a:t>
                      </a:r>
                      <a:r>
                        <a:rPr lang="ro-RO" sz="1800" kern="1200" dirty="0">
                          <a:solidFill>
                            <a:schemeClr val="dk1"/>
                          </a:solidFill>
                          <a:effectLst/>
                          <a:latin typeface="+mn-lt"/>
                          <a:ea typeface="+mn-ea"/>
                          <a:cs typeface="+mn-cs"/>
                        </a:rPr>
                        <a:t>.</a:t>
                      </a:r>
                      <a:r>
                        <a:rPr lang="ro-RO" sz="1800" kern="1200" baseline="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Formarea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directorilor</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școli</a:t>
                      </a:r>
                      <a:r>
                        <a:rPr lang="en-GB" sz="1800" kern="1200" dirty="0">
                          <a:solidFill>
                            <a:schemeClr val="dk1"/>
                          </a:solidFill>
                          <a:effectLst/>
                          <a:latin typeface="+mn-lt"/>
                          <a:ea typeface="+mn-ea"/>
                          <a:cs typeface="+mn-cs"/>
                        </a:rPr>
                        <a:t> din </a:t>
                      </a:r>
                      <a:r>
                        <a:rPr lang="en-GB" sz="1800" kern="1200" dirty="0" err="1">
                          <a:solidFill>
                            <a:schemeClr val="dk1"/>
                          </a:solidFill>
                          <a:effectLst/>
                          <a:latin typeface="+mn-lt"/>
                          <a:ea typeface="+mn-ea"/>
                          <a:cs typeface="+mn-cs"/>
                        </a:rPr>
                        <a:t>perspectiva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noului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cadru</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referinţă</a:t>
                      </a:r>
                      <a:r>
                        <a:rPr lang="en-GB" sz="1800" kern="1200" dirty="0">
                          <a:solidFill>
                            <a:schemeClr val="dk1"/>
                          </a:solidFill>
                          <a:effectLst/>
                          <a:latin typeface="+mn-lt"/>
                          <a:ea typeface="+mn-ea"/>
                          <a:cs typeface="+mn-cs"/>
                        </a:rPr>
                        <a:t> al </a:t>
                      </a:r>
                      <a:r>
                        <a:rPr lang="en-GB" sz="1800" kern="1200" dirty="0" err="1">
                          <a:solidFill>
                            <a:schemeClr val="dk1"/>
                          </a:solidFill>
                          <a:effectLst/>
                          <a:latin typeface="+mn-lt"/>
                          <a:ea typeface="+mn-ea"/>
                          <a:cs typeface="+mn-cs"/>
                        </a:rPr>
                        <a:t>curriculumului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naţional</a:t>
                      </a:r>
                      <a:r>
                        <a:rPr lang="en-GB" sz="1800" kern="1200" dirty="0">
                          <a:solidFill>
                            <a:schemeClr val="dk1"/>
                          </a:solidFill>
                          <a:effectLst/>
                          <a:latin typeface="+mn-lt"/>
                          <a:ea typeface="+mn-ea"/>
                          <a:cs typeface="+mn-cs"/>
                        </a:rPr>
                        <a:t>, se </a:t>
                      </a:r>
                      <a:r>
                        <a:rPr lang="en-GB" sz="1800" kern="1200" dirty="0" err="1">
                          <a:solidFill>
                            <a:schemeClr val="dk1"/>
                          </a:solidFill>
                          <a:effectLst/>
                          <a:latin typeface="+mn-lt"/>
                          <a:ea typeface="+mn-ea"/>
                          <a:cs typeface="+mn-cs"/>
                        </a:rPr>
                        <a:t>impune</a:t>
                      </a:r>
                      <a:r>
                        <a:rPr lang="en-GB" sz="1800" kern="1200" dirty="0">
                          <a:solidFill>
                            <a:schemeClr val="dk1"/>
                          </a:solidFill>
                          <a:effectLst/>
                          <a:latin typeface="+mn-lt"/>
                          <a:ea typeface="+mn-ea"/>
                          <a:cs typeface="+mn-cs"/>
                        </a:rPr>
                        <a:t> natural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o </a:t>
                      </a:r>
                      <a:r>
                        <a:rPr lang="en-GB" sz="1800" kern="1200" dirty="0" err="1">
                          <a:solidFill>
                            <a:schemeClr val="dk1"/>
                          </a:solidFill>
                          <a:effectLst/>
                          <a:latin typeface="+mn-lt"/>
                          <a:ea typeface="+mn-ea"/>
                          <a:cs typeface="+mn-cs"/>
                        </a:rPr>
                        <a:t>voi</a:t>
                      </a:r>
                      <a:r>
                        <a:rPr lang="en-GB" sz="1800" kern="1200" dirty="0">
                          <a:solidFill>
                            <a:schemeClr val="dk1"/>
                          </a:solidFill>
                          <a:effectLst/>
                          <a:latin typeface="+mn-lt"/>
                          <a:ea typeface="+mn-ea"/>
                          <a:cs typeface="+mn-cs"/>
                        </a:rPr>
                        <a:t> face, cu </a:t>
                      </a:r>
                      <a:r>
                        <a:rPr lang="en-GB" sz="1800" kern="1200" dirty="0" err="1">
                          <a:solidFill>
                            <a:schemeClr val="dk1"/>
                          </a:solidFill>
                          <a:effectLst/>
                          <a:latin typeface="+mn-lt"/>
                          <a:ea typeface="+mn-ea"/>
                          <a:cs typeface="+mn-cs"/>
                        </a:rPr>
                        <a:t>cea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mai</a:t>
                      </a:r>
                      <a:r>
                        <a:rPr lang="en-GB" sz="1800" kern="1200" dirty="0">
                          <a:solidFill>
                            <a:schemeClr val="dk1"/>
                          </a:solidFill>
                          <a:effectLst/>
                          <a:latin typeface="+mn-lt"/>
                          <a:ea typeface="+mn-ea"/>
                          <a:cs typeface="+mn-cs"/>
                        </a:rPr>
                        <a:t> mare </a:t>
                      </a:r>
                      <a:r>
                        <a:rPr lang="en-GB" sz="1800" kern="1200" dirty="0" err="1">
                          <a:solidFill>
                            <a:schemeClr val="dk1"/>
                          </a:solidFill>
                          <a:effectLst/>
                          <a:latin typeface="+mn-lt"/>
                          <a:ea typeface="+mn-ea"/>
                          <a:cs typeface="+mn-cs"/>
                        </a:rPr>
                        <a:t>responsabilitate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urmare</a:t>
                      </a:r>
                      <a:r>
                        <a:rPr lang="en-GB" sz="1800" kern="1200" dirty="0">
                          <a:solidFill>
                            <a:schemeClr val="dk1"/>
                          </a:solidFill>
                          <a:effectLst/>
                          <a:latin typeface="+mn-lt"/>
                          <a:ea typeface="+mn-ea"/>
                          <a:cs typeface="+mn-cs"/>
                        </a:rPr>
                        <a:t> a </a:t>
                      </a:r>
                      <a:r>
                        <a:rPr lang="en-GB" sz="1800" kern="1200" dirty="0" err="1">
                          <a:solidFill>
                            <a:schemeClr val="dk1"/>
                          </a:solidFill>
                          <a:effectLst/>
                          <a:latin typeface="+mn-lt"/>
                          <a:ea typeface="+mn-ea"/>
                          <a:cs typeface="+mn-cs"/>
                        </a:rPr>
                        <a:t>formării</a:t>
                      </a:r>
                      <a:r>
                        <a:rPr lang="en-GB" sz="1800" kern="1200" dirty="0">
                          <a:solidFill>
                            <a:schemeClr val="dk1"/>
                          </a:solidFill>
                          <a:effectLst/>
                          <a:latin typeface="+mn-lt"/>
                          <a:ea typeface="+mn-ea"/>
                          <a:cs typeface="+mn-cs"/>
                        </a:rPr>
                        <a:t> CRED! </a:t>
                      </a:r>
                      <a:r>
                        <a:rPr lang="ro-RO" sz="1800" i="1" u="none" kern="1200" dirty="0">
                          <a:solidFill>
                            <a:schemeClr val="dk1"/>
                          </a:solidFill>
                          <a:effectLst/>
                          <a:latin typeface="+mn-lt"/>
                          <a:ea typeface="+mn-ea"/>
                          <a:cs typeface="+mn-cs"/>
                        </a:rPr>
                        <a:t>(Formator</a:t>
                      </a:r>
                      <a:r>
                        <a:rPr lang="ro-RO" sz="1800" i="1" u="none" kern="1200" baseline="0" dirty="0">
                          <a:solidFill>
                            <a:schemeClr val="dk1"/>
                          </a:solidFill>
                          <a:effectLst/>
                          <a:latin typeface="+mn-lt"/>
                          <a:ea typeface="+mn-ea"/>
                          <a:cs typeface="+mn-cs"/>
                        </a:rPr>
                        <a:t> Manager, </a:t>
                      </a:r>
                      <a:r>
                        <a:rPr lang="ro-RO" sz="1800" i="1" kern="1200" dirty="0">
                          <a:solidFill>
                            <a:schemeClr val="dk1"/>
                          </a:solidFill>
                          <a:effectLst/>
                          <a:latin typeface="+mn-lt"/>
                          <a:ea typeface="+mn-ea"/>
                          <a:cs typeface="+mn-cs"/>
                        </a:rPr>
                        <a:t>februarie </a:t>
                      </a:r>
                      <a:r>
                        <a:rPr lang="en-GB" sz="1800" i="1" kern="1200" dirty="0">
                          <a:solidFill>
                            <a:schemeClr val="dk1"/>
                          </a:solidFill>
                          <a:effectLst/>
                          <a:latin typeface="+mn-lt"/>
                          <a:ea typeface="+mn-ea"/>
                          <a:cs typeface="+mn-cs"/>
                        </a:rPr>
                        <a:t>202</a:t>
                      </a:r>
                      <a:r>
                        <a:rPr lang="ro-RO" sz="1800" i="1" kern="1200" dirty="0">
                          <a:solidFill>
                            <a:schemeClr val="dk1"/>
                          </a:solidFill>
                          <a:effectLst/>
                          <a:latin typeface="+mn-lt"/>
                          <a:ea typeface="+mn-ea"/>
                          <a:cs typeface="+mn-cs"/>
                        </a:rPr>
                        <a:t>2)</a:t>
                      </a:r>
                      <a:endParaRPr lang="en-GB" sz="18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1268189865"/>
                  </a:ext>
                </a:extLst>
              </a:tr>
            </a:tbl>
          </a:graphicData>
        </a:graphic>
      </p:graphicFrame>
    </p:spTree>
    <p:extLst>
      <p:ext uri="{BB962C8B-B14F-4D97-AF65-F5344CB8AC3E}">
        <p14:creationId xmlns:p14="http://schemas.microsoft.com/office/powerpoint/2010/main" val="132655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4"/>
            <a:ext cx="7999598" cy="595756"/>
          </a:xfrm>
          <a:noFill/>
        </p:spPr>
        <p:txBody>
          <a:bodyPr anchor="ctr" anchorCtr="0">
            <a:normAutofit fontScale="90000"/>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296" y="3213892"/>
            <a:ext cx="1440803" cy="13351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17317607"/>
              </p:ext>
            </p:extLst>
          </p:nvPr>
        </p:nvGraphicFramePr>
        <p:xfrm>
          <a:off x="362571" y="2269011"/>
          <a:ext cx="8373979" cy="3224906"/>
        </p:xfrm>
        <a:graphic>
          <a:graphicData uri="http://schemas.openxmlformats.org/drawingml/2006/table">
            <a:tbl>
              <a:tblPr firstRow="1" bandRow="1">
                <a:tableStyleId>{5C22544A-7EE6-4342-B048-85BDC9FD1C3A}</a:tableStyleId>
              </a:tblPr>
              <a:tblGrid>
                <a:gridCol w="4247514">
                  <a:extLst>
                    <a:ext uri="{9D8B030D-6E8A-4147-A177-3AD203B41FA5}">
                      <a16:colId xmlns:a16="http://schemas.microsoft.com/office/drawing/2014/main" val="4154574003"/>
                    </a:ext>
                  </a:extLst>
                </a:gridCol>
                <a:gridCol w="4126465">
                  <a:extLst>
                    <a:ext uri="{9D8B030D-6E8A-4147-A177-3AD203B41FA5}">
                      <a16:colId xmlns:a16="http://schemas.microsoft.com/office/drawing/2014/main" val="612392159"/>
                    </a:ext>
                  </a:extLst>
                </a:gridCol>
              </a:tblGrid>
              <a:tr h="355217">
                <a:tc gridSpan="2">
                  <a:txBody>
                    <a:bodyPr/>
                    <a:lstStyle/>
                    <a:p>
                      <a:pPr algn="ctr"/>
                      <a:r>
                        <a:rPr lang="ro-RO" dirty="0">
                          <a:solidFill>
                            <a:schemeClr val="bg1"/>
                          </a:solidFill>
                        </a:rPr>
                        <a:t>Formarea</a:t>
                      </a:r>
                      <a:r>
                        <a:rPr lang="ro-RO" baseline="0" dirty="0">
                          <a:solidFill>
                            <a:schemeClr val="bg1"/>
                          </a:solidFill>
                        </a:rPr>
                        <a:t> CRED, aprecieri și feed-back-ul cursanților</a:t>
                      </a:r>
                      <a:endParaRPr lang="en-GB" dirty="0">
                        <a:solidFill>
                          <a:schemeClr val="bg1"/>
                        </a:solidFill>
                      </a:endParaRPr>
                    </a:p>
                  </a:txBody>
                  <a:tcPr/>
                </a:tc>
                <a:tc hMerge="1">
                  <a:txBody>
                    <a:bodyPr/>
                    <a:lstStyle/>
                    <a:p>
                      <a:endParaRPr lang="en-GB" dirty="0"/>
                    </a:p>
                  </a:txBody>
                  <a:tcPr/>
                </a:tc>
                <a:extLst>
                  <a:ext uri="{0D108BD9-81ED-4DB2-BD59-A6C34878D82A}">
                    <a16:rowId xmlns:a16="http://schemas.microsoft.com/office/drawing/2014/main" val="591663492"/>
                  </a:ext>
                </a:extLst>
              </a:tr>
              <a:tr h="2859146">
                <a:tc>
                  <a:txBody>
                    <a:bodyPr/>
                    <a:lstStyle/>
                    <a:p>
                      <a:r>
                        <a:rPr lang="ro-RO" sz="1800" kern="1200" dirty="0">
                          <a:solidFill>
                            <a:schemeClr val="dk1"/>
                          </a:solidFill>
                          <a:effectLst/>
                          <a:latin typeface="+mn-lt"/>
                          <a:ea typeface="+mn-ea"/>
                          <a:cs typeface="+mn-cs"/>
                        </a:rPr>
                        <a:t>„</a:t>
                      </a:r>
                      <a:r>
                        <a:rPr lang="en-GB" sz="1800" kern="1200" dirty="0" err="1">
                          <a:solidFill>
                            <a:schemeClr val="dk1"/>
                          </a:solidFill>
                          <a:effectLst/>
                          <a:latin typeface="+mn-lt"/>
                          <a:ea typeface="+mn-ea"/>
                          <a:cs typeface="+mn-cs"/>
                        </a:rPr>
                        <a:t>Acum</a:t>
                      </a:r>
                      <a:r>
                        <a:rPr lang="en-GB" sz="1800" kern="1200" dirty="0">
                          <a:solidFill>
                            <a:schemeClr val="dk1"/>
                          </a:solidFill>
                          <a:effectLst/>
                          <a:latin typeface="+mn-lt"/>
                          <a:ea typeface="+mn-ea"/>
                          <a:cs typeface="+mn-cs"/>
                        </a:rPr>
                        <a:t> la final de curs, </a:t>
                      </a:r>
                      <a:r>
                        <a:rPr lang="en-GB" sz="1800" kern="1200" dirty="0" err="1">
                          <a:solidFill>
                            <a:schemeClr val="dk1"/>
                          </a:solidFill>
                          <a:effectLst/>
                          <a:latin typeface="+mn-lt"/>
                          <a:ea typeface="+mn-ea"/>
                          <a:cs typeface="+mn-cs"/>
                        </a:rPr>
                        <a:t>obosită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epuizată</a:t>
                      </a:r>
                      <a:r>
                        <a:rPr lang="en-GB" sz="1800" kern="1200" dirty="0">
                          <a:solidFill>
                            <a:schemeClr val="dk1"/>
                          </a:solidFill>
                          <a:effectLst/>
                          <a:latin typeface="+mn-lt"/>
                          <a:ea typeface="+mn-ea"/>
                          <a:cs typeface="+mn-cs"/>
                        </a:rPr>
                        <a:t> pot </a:t>
                      </a:r>
                      <a:r>
                        <a:rPr lang="en-GB" sz="1800" kern="1200" dirty="0" err="1">
                          <a:solidFill>
                            <a:schemeClr val="dk1"/>
                          </a:solidFill>
                          <a:effectLst/>
                          <a:latin typeface="+mn-lt"/>
                          <a:ea typeface="+mn-ea"/>
                          <a:cs typeface="+mn-cs"/>
                        </a:rPr>
                        <a:t>zice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sunt</a:t>
                      </a:r>
                      <a:r>
                        <a:rPr lang="en-GB" sz="1800" kern="1200" dirty="0">
                          <a:solidFill>
                            <a:schemeClr val="dk1"/>
                          </a:solidFill>
                          <a:effectLst/>
                          <a:latin typeface="+mn-lt"/>
                          <a:ea typeface="+mn-ea"/>
                          <a:cs typeface="+mn-cs"/>
                        </a:rPr>
                        <a:t> o </a:t>
                      </a:r>
                      <a:r>
                        <a:rPr lang="en-GB" sz="1800" kern="1200" dirty="0" err="1">
                          <a:solidFill>
                            <a:schemeClr val="dk1"/>
                          </a:solidFill>
                          <a:effectLst/>
                          <a:latin typeface="+mn-lt"/>
                          <a:ea typeface="+mn-ea"/>
                          <a:cs typeface="+mn-cs"/>
                        </a:rPr>
                        <a:t>norocoasă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că</a:t>
                      </a:r>
                      <a:r>
                        <a:rPr lang="en-GB" sz="1800" kern="1200" dirty="0">
                          <a:solidFill>
                            <a:schemeClr val="dk1"/>
                          </a:solidFill>
                          <a:effectLst/>
                          <a:latin typeface="+mn-lt"/>
                          <a:ea typeface="+mn-ea"/>
                          <a:cs typeface="+mn-cs"/>
                        </a:rPr>
                        <a:t> am </a:t>
                      </a:r>
                      <a:r>
                        <a:rPr lang="en-GB" sz="1800" kern="1200" dirty="0" err="1">
                          <a:solidFill>
                            <a:schemeClr val="dk1"/>
                          </a:solidFill>
                          <a:effectLst/>
                          <a:latin typeface="+mn-lt"/>
                          <a:ea typeface="+mn-ea"/>
                          <a:cs typeface="+mn-cs"/>
                        </a:rPr>
                        <a:t>participat</a:t>
                      </a:r>
                      <a:r>
                        <a:rPr lang="en-GB" sz="1800" kern="1200" dirty="0">
                          <a:solidFill>
                            <a:schemeClr val="dk1"/>
                          </a:solidFill>
                          <a:effectLst/>
                          <a:latin typeface="+mn-lt"/>
                          <a:ea typeface="+mn-ea"/>
                          <a:cs typeface="+mn-cs"/>
                        </a:rPr>
                        <a:t> la </a:t>
                      </a:r>
                      <a:r>
                        <a:rPr lang="en-GB" sz="1800" kern="1200" dirty="0" err="1">
                          <a:solidFill>
                            <a:schemeClr val="dk1"/>
                          </a:solidFill>
                          <a:effectLst/>
                          <a:latin typeface="+mn-lt"/>
                          <a:ea typeface="+mn-ea"/>
                          <a:cs typeface="+mn-cs"/>
                        </a:rPr>
                        <a:t>acest</a:t>
                      </a:r>
                      <a:r>
                        <a:rPr lang="en-GB" sz="1800" kern="1200" dirty="0">
                          <a:solidFill>
                            <a:schemeClr val="dk1"/>
                          </a:solidFill>
                          <a:effectLst/>
                          <a:latin typeface="+mn-lt"/>
                          <a:ea typeface="+mn-ea"/>
                          <a:cs typeface="+mn-cs"/>
                        </a:rPr>
                        <a:t> curs. </a:t>
                      </a:r>
                      <a:r>
                        <a:rPr lang="en-GB" sz="1800" kern="1200" dirty="0" err="1">
                          <a:solidFill>
                            <a:schemeClr val="dk1"/>
                          </a:solidFill>
                          <a:effectLst/>
                          <a:latin typeface="+mn-lt"/>
                          <a:ea typeface="+mn-ea"/>
                          <a:cs typeface="+mn-cs"/>
                        </a:rPr>
                        <a:t>Cursul</a:t>
                      </a:r>
                      <a:r>
                        <a:rPr lang="en-GB" sz="1800" kern="1200" dirty="0">
                          <a:solidFill>
                            <a:schemeClr val="dk1"/>
                          </a:solidFill>
                          <a:effectLst/>
                          <a:latin typeface="+mn-lt"/>
                          <a:ea typeface="+mn-ea"/>
                          <a:cs typeface="+mn-cs"/>
                        </a:rPr>
                        <a:t> a </a:t>
                      </a:r>
                      <a:r>
                        <a:rPr lang="en-GB" sz="1800" kern="1200" dirty="0" err="1">
                          <a:solidFill>
                            <a:schemeClr val="dk1"/>
                          </a:solidFill>
                          <a:effectLst/>
                          <a:latin typeface="+mn-lt"/>
                          <a:ea typeface="+mn-ea"/>
                          <a:cs typeface="+mn-cs"/>
                        </a:rPr>
                        <a:t>fost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foarte</a:t>
                      </a:r>
                      <a:r>
                        <a:rPr lang="en-GB" sz="1800" kern="1200" dirty="0">
                          <a:solidFill>
                            <a:schemeClr val="dk1"/>
                          </a:solidFill>
                          <a:effectLst/>
                          <a:latin typeface="+mn-lt"/>
                          <a:ea typeface="+mn-ea"/>
                          <a:cs typeface="+mn-cs"/>
                        </a:rPr>
                        <a:t> bine </a:t>
                      </a:r>
                      <a:r>
                        <a:rPr lang="en-GB" sz="1800" kern="1200" dirty="0" err="1">
                          <a:solidFill>
                            <a:schemeClr val="dk1"/>
                          </a:solidFill>
                          <a:effectLst/>
                          <a:latin typeface="+mn-lt"/>
                          <a:ea typeface="+mn-ea"/>
                          <a:cs typeface="+mn-cs"/>
                        </a:rPr>
                        <a:t>structurat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pe</a:t>
                      </a:r>
                      <a:r>
                        <a:rPr lang="en-GB" sz="1800" kern="1200" dirty="0">
                          <a:solidFill>
                            <a:schemeClr val="dk1"/>
                          </a:solidFill>
                          <a:effectLst/>
                          <a:latin typeface="+mn-lt"/>
                          <a:ea typeface="+mn-ea"/>
                          <a:cs typeface="+mn-cs"/>
                        </a:rPr>
                        <a:t> module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cu </a:t>
                      </a:r>
                      <a:r>
                        <a:rPr lang="en-GB" sz="1800" kern="1200" dirty="0" err="1">
                          <a:solidFill>
                            <a:schemeClr val="dk1"/>
                          </a:solidFill>
                          <a:effectLst/>
                          <a:latin typeface="+mn-lt"/>
                          <a:ea typeface="+mn-ea"/>
                          <a:cs typeface="+mn-cs"/>
                        </a:rPr>
                        <a:t>noutăți</a:t>
                      </a:r>
                      <a:r>
                        <a:rPr lang="en-GB" sz="1800" kern="1200" dirty="0">
                          <a:solidFill>
                            <a:schemeClr val="dk1"/>
                          </a:solidFill>
                          <a:effectLst/>
                          <a:latin typeface="+mn-lt"/>
                          <a:ea typeface="+mn-ea"/>
                          <a:cs typeface="+mn-cs"/>
                        </a:rPr>
                        <a:t> care </a:t>
                      </a:r>
                      <a:r>
                        <a:rPr lang="en-GB" sz="1800" kern="1200" dirty="0" err="1">
                          <a:solidFill>
                            <a:schemeClr val="dk1"/>
                          </a:solidFill>
                          <a:effectLst/>
                          <a:latin typeface="+mn-lt"/>
                          <a:ea typeface="+mn-ea"/>
                          <a:cs typeface="+mn-cs"/>
                        </a:rPr>
                        <a:t>îmi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sunt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necesare</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în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activitatea</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didactică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Prin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intermediul</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cursului</a:t>
                      </a:r>
                      <a:r>
                        <a:rPr lang="en-GB" sz="1800" kern="1200" dirty="0">
                          <a:solidFill>
                            <a:schemeClr val="dk1"/>
                          </a:solidFill>
                          <a:effectLst/>
                          <a:latin typeface="+mn-lt"/>
                          <a:ea typeface="+mn-ea"/>
                          <a:cs typeface="+mn-cs"/>
                        </a:rPr>
                        <a:t> am </a:t>
                      </a:r>
                      <a:r>
                        <a:rPr lang="en-GB" sz="1800" kern="1200" dirty="0" err="1">
                          <a:solidFill>
                            <a:schemeClr val="dk1"/>
                          </a:solidFill>
                          <a:effectLst/>
                          <a:latin typeface="+mn-lt"/>
                          <a:ea typeface="+mn-ea"/>
                          <a:cs typeface="+mn-cs"/>
                        </a:rPr>
                        <a:t>cunoscut</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oameni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frumoși</a:t>
                      </a:r>
                      <a:r>
                        <a:rPr lang="en-GB" sz="1800" kern="1200" dirty="0">
                          <a:solidFill>
                            <a:schemeClr val="dk1"/>
                          </a:solidFill>
                          <a:effectLst/>
                          <a:latin typeface="+mn-lt"/>
                          <a:ea typeface="+mn-ea"/>
                          <a:cs typeface="+mn-cs"/>
                        </a:rPr>
                        <a:t>, cu o </a:t>
                      </a:r>
                      <a:r>
                        <a:rPr lang="en-GB" sz="1800" kern="1200" dirty="0" err="1">
                          <a:solidFill>
                            <a:schemeClr val="dk1"/>
                          </a:solidFill>
                          <a:effectLst/>
                          <a:latin typeface="+mn-lt"/>
                          <a:ea typeface="+mn-ea"/>
                          <a:cs typeface="+mn-cs"/>
                        </a:rPr>
                        <a:t>experiență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bogată</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în</a:t>
                      </a:r>
                      <a:r>
                        <a:rPr lang="en-GB" sz="1800" kern="1200" dirty="0">
                          <a:solidFill>
                            <a:schemeClr val="dk1"/>
                          </a:solidFill>
                          <a:effectLst/>
                          <a:latin typeface="+mn-lt"/>
                          <a:ea typeface="+mn-ea"/>
                          <a:cs typeface="+mn-cs"/>
                        </a:rPr>
                        <a:t> ale </a:t>
                      </a:r>
                      <a:r>
                        <a:rPr lang="en-GB" sz="1800" kern="1200" dirty="0" err="1">
                          <a:solidFill>
                            <a:schemeClr val="dk1"/>
                          </a:solidFill>
                          <a:effectLst/>
                          <a:latin typeface="+mn-lt"/>
                          <a:ea typeface="+mn-ea"/>
                          <a:cs typeface="+mn-cs"/>
                        </a:rPr>
                        <a:t>educației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și</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dornici</a:t>
                      </a:r>
                      <a:r>
                        <a:rPr lang="en-GB" sz="1800" kern="1200" dirty="0">
                          <a:solidFill>
                            <a:schemeClr val="dk1"/>
                          </a:solidFill>
                          <a:effectLst/>
                          <a:latin typeface="+mn-lt"/>
                          <a:ea typeface="+mn-ea"/>
                          <a:cs typeface="+mn-cs"/>
                        </a:rPr>
                        <a:t> de </a:t>
                      </a:r>
                      <a:r>
                        <a:rPr lang="en-GB" sz="1800" kern="1200" dirty="0" err="1">
                          <a:solidFill>
                            <a:schemeClr val="dk1"/>
                          </a:solidFill>
                          <a:effectLst/>
                          <a:latin typeface="+mn-lt"/>
                          <a:ea typeface="+mn-ea"/>
                          <a:cs typeface="+mn-cs"/>
                        </a:rPr>
                        <a:t>autoperfecționare</a:t>
                      </a:r>
                      <a:r>
                        <a:rPr lang="ro-RO" sz="1800" kern="1200" dirty="0">
                          <a:solidFill>
                            <a:schemeClr val="dk1"/>
                          </a:solidFill>
                          <a:effectLst/>
                          <a:latin typeface="+mn-lt"/>
                          <a:ea typeface="+mn-ea"/>
                          <a:cs typeface="+mn-cs"/>
                        </a:rPr>
                        <a:t>.”</a:t>
                      </a:r>
                      <a:r>
                        <a:rPr lang="en-GB" sz="1800" kern="1200" dirty="0">
                          <a:solidFill>
                            <a:schemeClr val="dk1"/>
                          </a:solidFill>
                          <a:effectLst/>
                          <a:latin typeface="+mn-lt"/>
                          <a:ea typeface="+mn-ea"/>
                          <a:cs typeface="+mn-cs"/>
                        </a:rPr>
                        <a:t> </a:t>
                      </a:r>
                      <a:r>
                        <a:rPr lang="ro-RO" sz="1800" i="1" u="none" kern="1200" dirty="0">
                          <a:solidFill>
                            <a:schemeClr val="dk1"/>
                          </a:solidFill>
                          <a:effectLst/>
                          <a:latin typeface="+mn-lt"/>
                          <a:ea typeface="+mn-ea"/>
                          <a:cs typeface="+mn-cs"/>
                        </a:rPr>
                        <a:t>(Cursant C</a:t>
                      </a:r>
                      <a:r>
                        <a:rPr lang="ro-RO" sz="1800" i="1" u="none" kern="1200" baseline="0" dirty="0">
                          <a:solidFill>
                            <a:schemeClr val="dk1"/>
                          </a:solidFill>
                          <a:effectLst/>
                          <a:latin typeface="+mn-lt"/>
                          <a:ea typeface="+mn-ea"/>
                          <a:cs typeface="+mn-cs"/>
                        </a:rPr>
                        <a:t>RED, decembrie </a:t>
                      </a:r>
                      <a:r>
                        <a:rPr lang="en-GB" sz="1800" i="1" kern="1200" dirty="0">
                          <a:solidFill>
                            <a:schemeClr val="dk1"/>
                          </a:solidFill>
                          <a:effectLst/>
                          <a:latin typeface="+mn-lt"/>
                          <a:ea typeface="+mn-ea"/>
                          <a:cs typeface="+mn-cs"/>
                        </a:rPr>
                        <a:t>202</a:t>
                      </a:r>
                      <a:r>
                        <a:rPr lang="ro-RO" sz="1800" i="1" kern="1200" dirty="0">
                          <a:solidFill>
                            <a:schemeClr val="dk1"/>
                          </a:solidFill>
                          <a:effectLst/>
                          <a:latin typeface="+mn-lt"/>
                          <a:ea typeface="+mn-ea"/>
                          <a:cs typeface="+mn-cs"/>
                        </a:rPr>
                        <a:t>2)</a:t>
                      </a:r>
                      <a:endParaRPr lang="en-GB" sz="1800" kern="1200" dirty="0">
                        <a:solidFill>
                          <a:schemeClr val="dk1"/>
                        </a:solidFill>
                        <a:effectLst/>
                        <a:latin typeface="+mn-lt"/>
                        <a:ea typeface="+mn-ea"/>
                        <a:cs typeface="+mn-cs"/>
                      </a:endParaRPr>
                    </a:p>
                  </a:txBody>
                  <a:tcPr/>
                </a:tc>
                <a:tc>
                  <a:txBody>
                    <a:bodyPr/>
                    <a:lstStyle/>
                    <a:p>
                      <a:r>
                        <a:rPr lang="ro-RO" sz="1800" b="0" kern="1200" dirty="0">
                          <a:solidFill>
                            <a:schemeClr val="dk1"/>
                          </a:solidFill>
                          <a:effectLst/>
                          <a:latin typeface="+mn-lt"/>
                          <a:ea typeface="+mn-ea"/>
                          <a:cs typeface="+mn-cs"/>
                        </a:rPr>
                        <a:t>„</a:t>
                      </a:r>
                      <a:r>
                        <a:rPr lang="en-GB" sz="1800" b="0" kern="1200" dirty="0">
                          <a:solidFill>
                            <a:schemeClr val="dk1"/>
                          </a:solidFill>
                          <a:effectLst/>
                          <a:latin typeface="+mn-lt"/>
                          <a:ea typeface="+mn-ea"/>
                          <a:cs typeface="+mn-cs"/>
                        </a:rPr>
                        <a:t>CRED - c</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am </a:t>
                      </a:r>
                      <a:r>
                        <a:rPr lang="en-GB" sz="1800" b="0" kern="1200" dirty="0" err="1">
                          <a:solidFill>
                            <a:schemeClr val="dk1"/>
                          </a:solidFill>
                          <a:effectLst/>
                          <a:latin typeface="+mn-lt"/>
                          <a:ea typeface="+mn-ea"/>
                          <a:cs typeface="+mn-cs"/>
                        </a:rPr>
                        <a:t>aflat</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mai</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multe</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lucruri</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noi</a:t>
                      </a:r>
                      <a:endParaRPr lang="ro-RO" sz="1800" b="0" kern="1200" dirty="0">
                        <a:solidFill>
                          <a:schemeClr val="dk1"/>
                        </a:solidFill>
                        <a:effectLst/>
                        <a:latin typeface="+mn-lt"/>
                        <a:ea typeface="+mn-ea"/>
                        <a:cs typeface="+mn-cs"/>
                      </a:endParaRPr>
                    </a:p>
                    <a:p>
                      <a:r>
                        <a:rPr lang="en-GB" sz="1800" b="0" kern="1200" dirty="0">
                          <a:solidFill>
                            <a:schemeClr val="dk1"/>
                          </a:solidFill>
                          <a:effectLst/>
                          <a:latin typeface="+mn-lt"/>
                          <a:ea typeface="+mn-ea"/>
                          <a:cs typeface="+mn-cs"/>
                        </a:rPr>
                        <a:t>CRED -  c</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am v</a:t>
                      </a:r>
                      <a:r>
                        <a:rPr lang="ro-RO" sz="1800" b="0" kern="1200" dirty="0">
                          <a:solidFill>
                            <a:schemeClr val="dk1"/>
                          </a:solidFill>
                          <a:effectLst/>
                          <a:latin typeface="+mn-lt"/>
                          <a:ea typeface="+mn-ea"/>
                          <a:cs typeface="+mn-cs"/>
                        </a:rPr>
                        <a:t>ă</a:t>
                      </a:r>
                      <a:r>
                        <a:rPr lang="en-GB" sz="1800" b="0" kern="1200" dirty="0" err="1">
                          <a:solidFill>
                            <a:schemeClr val="dk1"/>
                          </a:solidFill>
                          <a:effectLst/>
                          <a:latin typeface="+mn-lt"/>
                          <a:ea typeface="+mn-ea"/>
                          <a:cs typeface="+mn-cs"/>
                        </a:rPr>
                        <a:t>zut</a:t>
                      </a:r>
                      <a:r>
                        <a:rPr lang="en-GB" sz="1800" b="0" kern="1200" dirty="0">
                          <a:solidFill>
                            <a:schemeClr val="dk1"/>
                          </a:solidFill>
                          <a:effectLst/>
                          <a:latin typeface="+mn-lt"/>
                          <a:ea typeface="+mn-ea"/>
                          <a:cs typeface="+mn-cs"/>
                        </a:rPr>
                        <a:t> o super </a:t>
                      </a:r>
                      <a:r>
                        <a:rPr lang="en-GB" sz="1800" b="0" kern="1200" dirty="0" err="1">
                          <a:solidFill>
                            <a:schemeClr val="dk1"/>
                          </a:solidFill>
                          <a:effectLst/>
                          <a:latin typeface="+mn-lt"/>
                          <a:ea typeface="+mn-ea"/>
                          <a:cs typeface="+mn-cs"/>
                        </a:rPr>
                        <a:t>echip</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de </a:t>
                      </a:r>
                      <a:r>
                        <a:rPr lang="en-GB" sz="1800" b="0" kern="1200" dirty="0" err="1">
                          <a:solidFill>
                            <a:schemeClr val="dk1"/>
                          </a:solidFill>
                          <a:effectLst/>
                          <a:latin typeface="+mn-lt"/>
                          <a:ea typeface="+mn-ea"/>
                          <a:cs typeface="+mn-cs"/>
                        </a:rPr>
                        <a:t>profesori</a:t>
                      </a:r>
                      <a:endParaRPr lang="ro-RO" sz="1800" b="0" kern="1200" dirty="0">
                        <a:solidFill>
                          <a:schemeClr val="dk1"/>
                        </a:solidFill>
                        <a:effectLst/>
                        <a:latin typeface="+mn-lt"/>
                        <a:ea typeface="+mn-ea"/>
                        <a:cs typeface="+mn-cs"/>
                      </a:endParaRPr>
                    </a:p>
                    <a:p>
                      <a:r>
                        <a:rPr lang="en-GB" sz="1800" b="0" kern="1200" dirty="0">
                          <a:solidFill>
                            <a:schemeClr val="dk1"/>
                          </a:solidFill>
                          <a:effectLst/>
                          <a:latin typeface="+mn-lt"/>
                          <a:ea typeface="+mn-ea"/>
                          <a:cs typeface="+mn-cs"/>
                        </a:rPr>
                        <a:t>CRED - c</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doamnele</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formator</a:t>
                      </a:r>
                      <a:r>
                        <a:rPr lang="en-GB" sz="1800" b="0" kern="1200" dirty="0">
                          <a:solidFill>
                            <a:schemeClr val="dk1"/>
                          </a:solidFill>
                          <a:effectLst/>
                          <a:latin typeface="+mn-lt"/>
                          <a:ea typeface="+mn-ea"/>
                          <a:cs typeface="+mn-cs"/>
                        </a:rPr>
                        <a:t> au </a:t>
                      </a:r>
                      <a:r>
                        <a:rPr lang="en-GB" sz="1800" b="0" kern="1200" dirty="0" err="1">
                          <a:solidFill>
                            <a:schemeClr val="dk1"/>
                          </a:solidFill>
                          <a:effectLst/>
                          <a:latin typeface="+mn-lt"/>
                          <a:ea typeface="+mn-ea"/>
                          <a:cs typeface="+mn-cs"/>
                        </a:rPr>
                        <a:t>fost</a:t>
                      </a:r>
                      <a:r>
                        <a:rPr lang="en-GB" sz="1800" b="0" kern="1200" dirty="0">
                          <a:solidFill>
                            <a:schemeClr val="dk1"/>
                          </a:solidFill>
                          <a:effectLst/>
                          <a:latin typeface="+mn-lt"/>
                          <a:ea typeface="+mn-ea"/>
                          <a:cs typeface="+mn-cs"/>
                        </a:rPr>
                        <a:t> super r</a:t>
                      </a:r>
                      <a:r>
                        <a:rPr lang="ro-RO" sz="1800" b="0" kern="1200" dirty="0">
                          <a:solidFill>
                            <a:schemeClr val="dk1"/>
                          </a:solidFill>
                          <a:effectLst/>
                          <a:latin typeface="+mn-lt"/>
                          <a:ea typeface="+mn-ea"/>
                          <a:cs typeface="+mn-cs"/>
                        </a:rPr>
                        <a:t>ă</a:t>
                      </a:r>
                      <a:r>
                        <a:rPr lang="en-GB" sz="1800" b="0" kern="1200" dirty="0" err="1">
                          <a:solidFill>
                            <a:schemeClr val="dk1"/>
                          </a:solidFill>
                          <a:effectLst/>
                          <a:latin typeface="+mn-lt"/>
                          <a:ea typeface="+mn-ea"/>
                          <a:cs typeface="+mn-cs"/>
                        </a:rPr>
                        <a:t>bd</a:t>
                      </a:r>
                      <a:r>
                        <a:rPr lang="ro-RO" sz="1800" b="0" kern="1200" dirty="0">
                          <a:solidFill>
                            <a:schemeClr val="dk1"/>
                          </a:solidFill>
                          <a:effectLst/>
                          <a:latin typeface="+mn-lt"/>
                          <a:ea typeface="+mn-ea"/>
                          <a:cs typeface="+mn-cs"/>
                        </a:rPr>
                        <a:t>ă</a:t>
                      </a:r>
                      <a:r>
                        <a:rPr lang="en-GB" sz="1800" b="0" kern="1200" dirty="0" err="1">
                          <a:solidFill>
                            <a:schemeClr val="dk1"/>
                          </a:solidFill>
                          <a:effectLst/>
                          <a:latin typeface="+mn-lt"/>
                          <a:ea typeface="+mn-ea"/>
                          <a:cs typeface="+mn-cs"/>
                        </a:rPr>
                        <a:t>toare</a:t>
                      </a:r>
                      <a:endParaRPr lang="ro-RO" sz="1800" b="0" kern="1200" dirty="0">
                        <a:solidFill>
                          <a:schemeClr val="dk1"/>
                        </a:solidFill>
                        <a:effectLst/>
                        <a:latin typeface="+mn-lt"/>
                        <a:ea typeface="+mn-ea"/>
                        <a:cs typeface="+mn-cs"/>
                      </a:endParaRPr>
                    </a:p>
                    <a:p>
                      <a:r>
                        <a:rPr lang="en-GB" sz="1800" b="0" kern="1200" dirty="0">
                          <a:solidFill>
                            <a:schemeClr val="dk1"/>
                          </a:solidFill>
                          <a:effectLst/>
                          <a:latin typeface="+mn-lt"/>
                          <a:ea typeface="+mn-ea"/>
                          <a:cs typeface="+mn-cs"/>
                        </a:rPr>
                        <a:t>CRED - c</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a </a:t>
                      </a:r>
                      <a:r>
                        <a:rPr lang="en-GB" sz="1800" b="0" kern="1200" dirty="0" err="1">
                          <a:solidFill>
                            <a:schemeClr val="dk1"/>
                          </a:solidFill>
                          <a:effectLst/>
                          <a:latin typeface="+mn-lt"/>
                          <a:ea typeface="+mn-ea"/>
                          <a:cs typeface="+mn-cs"/>
                        </a:rPr>
                        <a:t>fost</a:t>
                      </a:r>
                      <a:r>
                        <a:rPr lang="en-GB" sz="1800" b="0" kern="1200" dirty="0">
                          <a:solidFill>
                            <a:schemeClr val="dk1"/>
                          </a:solidFill>
                          <a:effectLst/>
                          <a:latin typeface="+mn-lt"/>
                          <a:ea typeface="+mn-ea"/>
                          <a:cs typeface="+mn-cs"/>
                        </a:rPr>
                        <a:t> o super </a:t>
                      </a:r>
                      <a:r>
                        <a:rPr lang="en-GB" sz="1800" b="0" kern="1200" dirty="0" err="1">
                          <a:solidFill>
                            <a:schemeClr val="dk1"/>
                          </a:solidFill>
                          <a:effectLst/>
                          <a:latin typeface="+mn-lt"/>
                          <a:ea typeface="+mn-ea"/>
                          <a:cs typeface="+mn-cs"/>
                        </a:rPr>
                        <a:t>experien</a:t>
                      </a:r>
                      <a:r>
                        <a:rPr lang="ro-RO" sz="1800" b="0" kern="1200" dirty="0" err="1">
                          <a:solidFill>
                            <a:schemeClr val="dk1"/>
                          </a:solidFill>
                          <a:effectLst/>
                          <a:latin typeface="+mn-lt"/>
                          <a:ea typeface="+mn-ea"/>
                          <a:cs typeface="+mn-cs"/>
                        </a:rPr>
                        <a:t>ță</a:t>
                      </a:r>
                      <a:endParaRPr lang="ro-RO" sz="1800" b="0" kern="1200" dirty="0">
                        <a:solidFill>
                          <a:schemeClr val="dk1"/>
                        </a:solidFill>
                        <a:effectLst/>
                        <a:latin typeface="+mn-lt"/>
                        <a:ea typeface="+mn-ea"/>
                        <a:cs typeface="+mn-cs"/>
                      </a:endParaRPr>
                    </a:p>
                    <a:p>
                      <a:r>
                        <a:rPr lang="en-GB" sz="1800" b="0" kern="1200" dirty="0">
                          <a:solidFill>
                            <a:schemeClr val="dk1"/>
                          </a:solidFill>
                          <a:effectLst/>
                          <a:latin typeface="+mn-lt"/>
                          <a:ea typeface="+mn-ea"/>
                          <a:cs typeface="+mn-cs"/>
                        </a:rPr>
                        <a:t>CRED - c</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se transform</a:t>
                      </a:r>
                      <a:r>
                        <a:rPr lang="ro-RO" sz="1800" b="0" kern="1200" dirty="0">
                          <a:solidFill>
                            <a:schemeClr val="dk1"/>
                          </a:solidFill>
                          <a:effectLst/>
                          <a:latin typeface="+mn-lt"/>
                          <a:ea typeface="+mn-ea"/>
                          <a:cs typeface="+mn-cs"/>
                        </a:rPr>
                        <a:t>ă</a:t>
                      </a:r>
                      <a:r>
                        <a:rPr lang="en-GB" sz="1800" b="0" kern="1200" dirty="0">
                          <a:solidFill>
                            <a:schemeClr val="dk1"/>
                          </a:solidFill>
                          <a:effectLst/>
                          <a:latin typeface="+mn-lt"/>
                          <a:ea typeface="+mn-ea"/>
                          <a:cs typeface="+mn-cs"/>
                        </a:rPr>
                        <a:t> </a:t>
                      </a:r>
                      <a:r>
                        <a:rPr lang="ro-RO" sz="1800" b="0" kern="1200" dirty="0">
                          <a:solidFill>
                            <a:schemeClr val="dk1"/>
                          </a:solidFill>
                          <a:effectLst/>
                          <a:latin typeface="+mn-lt"/>
                          <a:ea typeface="+mn-ea"/>
                          <a:cs typeface="+mn-cs"/>
                        </a:rPr>
                        <a:t>î</a:t>
                      </a:r>
                      <a:r>
                        <a:rPr lang="en-GB" sz="1800" b="0" kern="1200" dirty="0">
                          <a:solidFill>
                            <a:schemeClr val="dk1"/>
                          </a:solidFill>
                          <a:effectLst/>
                          <a:latin typeface="+mn-lt"/>
                          <a:ea typeface="+mn-ea"/>
                          <a:cs typeface="+mn-cs"/>
                        </a:rPr>
                        <a:t>n </a:t>
                      </a:r>
                      <a:r>
                        <a:rPr lang="en-GB" sz="1800" b="0" kern="1200" dirty="0" err="1">
                          <a:solidFill>
                            <a:schemeClr val="dk1"/>
                          </a:solidFill>
                          <a:effectLst/>
                          <a:latin typeface="+mn-lt"/>
                          <a:ea typeface="+mn-ea"/>
                          <a:cs typeface="+mn-cs"/>
                        </a:rPr>
                        <a:t>certitudine</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toate</a:t>
                      </a:r>
                      <a:r>
                        <a:rPr lang="en-GB" sz="1800" b="0" kern="1200" dirty="0">
                          <a:solidFill>
                            <a:schemeClr val="dk1"/>
                          </a:solidFill>
                          <a:effectLst/>
                          <a:latin typeface="+mn-lt"/>
                          <a:ea typeface="+mn-ea"/>
                          <a:cs typeface="+mn-cs"/>
                        </a:rPr>
                        <a:t> </a:t>
                      </a:r>
                      <a:r>
                        <a:rPr lang="en-GB" sz="1800" b="0" kern="1200" dirty="0" err="1">
                          <a:solidFill>
                            <a:schemeClr val="dk1"/>
                          </a:solidFill>
                          <a:effectLst/>
                          <a:latin typeface="+mn-lt"/>
                          <a:ea typeface="+mn-ea"/>
                          <a:cs typeface="+mn-cs"/>
                        </a:rPr>
                        <a:t>cele</a:t>
                      </a:r>
                      <a:r>
                        <a:rPr lang="en-GB" sz="1800" b="0" kern="1200" dirty="0">
                          <a:solidFill>
                            <a:schemeClr val="dk1"/>
                          </a:solidFill>
                          <a:effectLst/>
                          <a:latin typeface="+mn-lt"/>
                          <a:ea typeface="+mn-ea"/>
                          <a:cs typeface="+mn-cs"/>
                        </a:rPr>
                        <a:t> de </a:t>
                      </a:r>
                      <a:r>
                        <a:rPr lang="en-GB" sz="1800" b="0" kern="1200" dirty="0" err="1">
                          <a:solidFill>
                            <a:schemeClr val="dk1"/>
                          </a:solidFill>
                          <a:effectLst/>
                          <a:latin typeface="+mn-lt"/>
                          <a:ea typeface="+mn-ea"/>
                          <a:cs typeface="+mn-cs"/>
                        </a:rPr>
                        <a:t>mai</a:t>
                      </a:r>
                      <a:r>
                        <a:rPr lang="en-GB" sz="1800" b="0" kern="1200" dirty="0">
                          <a:solidFill>
                            <a:schemeClr val="dk1"/>
                          </a:solidFill>
                          <a:effectLst/>
                          <a:latin typeface="+mn-lt"/>
                          <a:ea typeface="+mn-ea"/>
                          <a:cs typeface="+mn-cs"/>
                        </a:rPr>
                        <a:t> sus</a:t>
                      </a:r>
                      <a:r>
                        <a:rPr lang="ro-RO" sz="1800" b="0" kern="1200" dirty="0">
                          <a:solidFill>
                            <a:schemeClr val="dk1"/>
                          </a:solidFill>
                          <a:effectLst/>
                          <a:latin typeface="+mn-lt"/>
                          <a:ea typeface="+mn-ea"/>
                          <a:cs typeface="+mn-cs"/>
                        </a:rPr>
                        <a:t>.</a:t>
                      </a:r>
                      <a:r>
                        <a:rPr lang="ro-RO" sz="1800" b="0" kern="1200" baseline="0" dirty="0">
                          <a:solidFill>
                            <a:schemeClr val="dk1"/>
                          </a:solidFill>
                          <a:effectLst/>
                          <a:latin typeface="+mn-lt"/>
                          <a:ea typeface="+mn-ea"/>
                          <a:cs typeface="+mn-cs"/>
                        </a:rPr>
                        <a:t>”</a:t>
                      </a:r>
                      <a:r>
                        <a:rPr lang="en-GB" sz="1800" b="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 </a:t>
                      </a:r>
                      <a:r>
                        <a:rPr lang="ro-RO" sz="1800" i="1" u="none" kern="1200" dirty="0">
                          <a:solidFill>
                            <a:schemeClr val="dk1"/>
                          </a:solidFill>
                          <a:effectLst/>
                          <a:latin typeface="+mn-lt"/>
                          <a:ea typeface="+mn-ea"/>
                          <a:cs typeface="+mn-cs"/>
                        </a:rPr>
                        <a:t>(Cursant CRED</a:t>
                      </a:r>
                      <a:r>
                        <a:rPr lang="ro-RO" sz="1800" i="1" u="none" kern="1200" baseline="0" dirty="0">
                          <a:solidFill>
                            <a:schemeClr val="dk1"/>
                          </a:solidFill>
                          <a:effectLst/>
                          <a:latin typeface="+mn-lt"/>
                          <a:ea typeface="+mn-ea"/>
                          <a:cs typeface="+mn-cs"/>
                        </a:rPr>
                        <a:t>, decembrie</a:t>
                      </a:r>
                      <a:r>
                        <a:rPr lang="ro-RO" sz="1800" i="1" kern="1200" dirty="0">
                          <a:solidFill>
                            <a:schemeClr val="dk1"/>
                          </a:solidFill>
                          <a:effectLst/>
                          <a:latin typeface="+mn-lt"/>
                          <a:ea typeface="+mn-ea"/>
                          <a:cs typeface="+mn-cs"/>
                        </a:rPr>
                        <a:t> </a:t>
                      </a:r>
                      <a:r>
                        <a:rPr lang="en-GB" sz="1800" i="1" kern="1200" dirty="0">
                          <a:solidFill>
                            <a:schemeClr val="dk1"/>
                          </a:solidFill>
                          <a:effectLst/>
                          <a:latin typeface="+mn-lt"/>
                          <a:ea typeface="+mn-ea"/>
                          <a:cs typeface="+mn-cs"/>
                        </a:rPr>
                        <a:t>202</a:t>
                      </a:r>
                      <a:r>
                        <a:rPr lang="ro-RO" sz="1800" i="1" kern="1200" dirty="0">
                          <a:solidFill>
                            <a:schemeClr val="dk1"/>
                          </a:solidFill>
                          <a:effectLst/>
                          <a:latin typeface="+mn-lt"/>
                          <a:ea typeface="+mn-ea"/>
                          <a:cs typeface="+mn-cs"/>
                        </a:rPr>
                        <a:t>2)</a:t>
                      </a:r>
                      <a:endParaRPr lang="en-GB" sz="18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1268189865"/>
                  </a:ext>
                </a:extLst>
              </a:tr>
            </a:tbl>
          </a:graphicData>
        </a:graphic>
      </p:graphicFrame>
    </p:spTree>
    <p:extLst>
      <p:ext uri="{BB962C8B-B14F-4D97-AF65-F5344CB8AC3E}">
        <p14:creationId xmlns:p14="http://schemas.microsoft.com/office/powerpoint/2010/main" val="33425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825" y="3932074"/>
            <a:ext cx="2155256" cy="1631328"/>
          </a:xfrm>
          <a:prstGeom prst="rect">
            <a:avLst/>
          </a:prstGeom>
        </p:spPr>
      </p:pic>
      <p:sp>
        <p:nvSpPr>
          <p:cNvPr id="5" name="TextBox 4"/>
          <p:cNvSpPr txBox="1"/>
          <p:nvPr/>
        </p:nvSpPr>
        <p:spPr>
          <a:xfrm>
            <a:off x="305173" y="2329252"/>
            <a:ext cx="8434565" cy="5324535"/>
          </a:xfrm>
          <a:prstGeom prst="rect">
            <a:avLst/>
          </a:prstGeom>
          <a:noFill/>
        </p:spPr>
        <p:txBody>
          <a:bodyPr wrap="square" rtlCol="0">
            <a:spAutoFit/>
          </a:bodyPr>
          <a:lstStyle/>
          <a:p>
            <a:pPr algn="just"/>
            <a:r>
              <a:rPr lang="en-US" sz="1600" b="1" dirty="0">
                <a:solidFill>
                  <a:schemeClr val="accent1">
                    <a:lumMod val="20000"/>
                    <a:lumOff val="80000"/>
                  </a:schemeClr>
                </a:solidFill>
              </a:rPr>
              <a:t>A4.1</a:t>
            </a:r>
            <a:r>
              <a:rPr lang="ro-RO" sz="1600" b="1" dirty="0">
                <a:solidFill>
                  <a:schemeClr val="accent1">
                    <a:lumMod val="20000"/>
                    <a:lumOff val="80000"/>
                  </a:schemeClr>
                </a:solidFill>
              </a:rPr>
              <a:t>.</a:t>
            </a:r>
            <a:r>
              <a:rPr lang="en-US" sz="1600" b="1" dirty="0">
                <a:solidFill>
                  <a:schemeClr val="accent1">
                    <a:lumMod val="20000"/>
                    <a:lumOff val="80000"/>
                  </a:schemeClr>
                </a:solidFill>
              </a:rPr>
              <a:t> </a:t>
            </a:r>
            <a:r>
              <a:rPr lang="en-US" sz="1600" b="1" dirty="0" err="1">
                <a:solidFill>
                  <a:schemeClr val="accent1">
                    <a:lumMod val="20000"/>
                    <a:lumOff val="80000"/>
                  </a:schemeClr>
                </a:solidFill>
              </a:rPr>
              <a:t>Pilotarea</a:t>
            </a:r>
            <a:r>
              <a:rPr lang="en-US" sz="1600" b="1" dirty="0">
                <a:solidFill>
                  <a:schemeClr val="accent1">
                    <a:lumMod val="20000"/>
                    <a:lumOff val="80000"/>
                  </a:schemeClr>
                </a:solidFill>
              </a:rPr>
              <a:t> </a:t>
            </a:r>
            <a:r>
              <a:rPr lang="en-US" sz="1600" b="1" dirty="0" err="1">
                <a:solidFill>
                  <a:schemeClr val="accent1">
                    <a:lumMod val="20000"/>
                    <a:lumOff val="80000"/>
                  </a:schemeClr>
                </a:solidFill>
              </a:rPr>
              <a:t>unor</a:t>
            </a:r>
            <a:r>
              <a:rPr lang="en-US" sz="1600" b="1" dirty="0">
                <a:solidFill>
                  <a:schemeClr val="accent1">
                    <a:lumMod val="20000"/>
                    <a:lumOff val="80000"/>
                  </a:schemeClr>
                </a:solidFill>
              </a:rPr>
              <a:t> </a:t>
            </a:r>
            <a:r>
              <a:rPr lang="en-US" sz="1600" b="1" dirty="0" err="1">
                <a:solidFill>
                  <a:schemeClr val="accent1">
                    <a:lumMod val="20000"/>
                    <a:lumOff val="80000"/>
                  </a:schemeClr>
                </a:solidFill>
              </a:rPr>
              <a:t>intervenții</a:t>
            </a:r>
            <a:r>
              <a:rPr lang="en-US" sz="1600" b="1" dirty="0">
                <a:solidFill>
                  <a:schemeClr val="accent1">
                    <a:lumMod val="20000"/>
                    <a:lumOff val="80000"/>
                  </a:schemeClr>
                </a:solidFill>
              </a:rPr>
              <a:t> </a:t>
            </a:r>
            <a:r>
              <a:rPr lang="en-US" sz="1600" b="1" dirty="0" err="1">
                <a:solidFill>
                  <a:schemeClr val="accent1">
                    <a:lumMod val="20000"/>
                    <a:lumOff val="80000"/>
                  </a:schemeClr>
                </a:solidFill>
              </a:rPr>
              <a:t>complementare</a:t>
            </a:r>
            <a:r>
              <a:rPr lang="en-US" sz="1600" b="1" dirty="0">
                <a:solidFill>
                  <a:schemeClr val="accent1">
                    <a:lumMod val="20000"/>
                    <a:lumOff val="80000"/>
                  </a:schemeClr>
                </a:solidFill>
              </a:rPr>
              <a:t> de </a:t>
            </a:r>
            <a:r>
              <a:rPr lang="en-US" sz="1600" b="1" dirty="0" err="1">
                <a:solidFill>
                  <a:schemeClr val="accent1">
                    <a:lumMod val="20000"/>
                    <a:lumOff val="80000"/>
                  </a:schemeClr>
                </a:solidFill>
              </a:rPr>
              <a:t>sprijin</a:t>
            </a:r>
            <a:r>
              <a:rPr lang="en-US" sz="1600" b="1" dirty="0">
                <a:solidFill>
                  <a:schemeClr val="accent1">
                    <a:lumMod val="20000"/>
                    <a:lumOff val="80000"/>
                  </a:schemeClr>
                </a:solidFill>
              </a:rPr>
              <a:t> a </a:t>
            </a:r>
            <a:r>
              <a:rPr lang="en-US" sz="1600" b="1" dirty="0" err="1">
                <a:solidFill>
                  <a:schemeClr val="accent1">
                    <a:lumMod val="20000"/>
                    <a:lumOff val="80000"/>
                  </a:schemeClr>
                </a:solidFill>
              </a:rPr>
              <a:t>elevilor</a:t>
            </a:r>
            <a:r>
              <a:rPr lang="en-US" sz="1600" b="1" dirty="0">
                <a:solidFill>
                  <a:schemeClr val="accent1">
                    <a:lumMod val="20000"/>
                    <a:lumOff val="80000"/>
                  </a:schemeClr>
                </a:solidFill>
              </a:rPr>
              <a:t> din </a:t>
            </a:r>
            <a:r>
              <a:rPr lang="en-US" sz="1600" b="1" dirty="0" err="1">
                <a:solidFill>
                  <a:schemeClr val="accent1">
                    <a:lumMod val="20000"/>
                    <a:lumOff val="80000"/>
                  </a:schemeClr>
                </a:solidFill>
              </a:rPr>
              <a:t>grupuri</a:t>
            </a:r>
            <a:r>
              <a:rPr lang="en-US" sz="1600" b="1" dirty="0">
                <a:solidFill>
                  <a:schemeClr val="accent1">
                    <a:lumMod val="20000"/>
                    <a:lumOff val="80000"/>
                  </a:schemeClr>
                </a:solidFill>
              </a:rPr>
              <a:t> </a:t>
            </a:r>
            <a:r>
              <a:rPr lang="en-US" sz="1600" b="1" dirty="0" err="1">
                <a:solidFill>
                  <a:schemeClr val="accent1">
                    <a:lumMod val="20000"/>
                    <a:lumOff val="80000"/>
                  </a:schemeClr>
                </a:solidFill>
              </a:rPr>
              <a:t>vulnerabile</a:t>
            </a:r>
            <a:endParaRPr lang="ro-RO" sz="1600" b="1" dirty="0">
              <a:solidFill>
                <a:schemeClr val="accent1">
                  <a:lumMod val="20000"/>
                  <a:lumOff val="80000"/>
                </a:schemeClr>
              </a:solidFill>
            </a:endParaRPr>
          </a:p>
          <a:p>
            <a:pPr algn="just"/>
            <a:endParaRPr lang="ro-RO" sz="1500" b="1" dirty="0">
              <a:solidFill>
                <a:schemeClr val="accent1">
                  <a:lumMod val="20000"/>
                  <a:lumOff val="80000"/>
                </a:schemeClr>
              </a:solidFill>
            </a:endParaRPr>
          </a:p>
          <a:p>
            <a:pPr marL="171450" indent="-171450" algn="just">
              <a:buFont typeface="Wingdings" panose="05000000000000000000" pitchFamily="2" charset="2"/>
              <a:buChar char="§"/>
            </a:pPr>
            <a:r>
              <a:rPr lang="ro-RO" sz="1500" dirty="0" err="1">
                <a:solidFill>
                  <a:schemeClr val="accent1">
                    <a:lumMod val="40000"/>
                    <a:lumOff val="60000"/>
                  </a:schemeClr>
                </a:solidFill>
              </a:rPr>
              <a:t>A</a:t>
            </a:r>
            <a:r>
              <a:rPr lang="en-US" sz="1500" dirty="0" err="1">
                <a:solidFill>
                  <a:schemeClr val="accent1">
                    <a:lumMod val="40000"/>
                    <a:lumOff val="60000"/>
                  </a:schemeClr>
                </a:solidFill>
              </a:rPr>
              <a:t>ctivități</a:t>
            </a:r>
            <a:r>
              <a:rPr lang="ro-RO" sz="1500" dirty="0">
                <a:solidFill>
                  <a:schemeClr val="accent1">
                    <a:lumMod val="40000"/>
                    <a:lumOff val="60000"/>
                  </a:schemeClr>
                </a:solidFill>
              </a:rPr>
              <a:t>le au vizat </a:t>
            </a:r>
            <a:r>
              <a:rPr lang="en-US" sz="1500" dirty="0">
                <a:solidFill>
                  <a:schemeClr val="accent1">
                    <a:lumMod val="40000"/>
                    <a:lumOff val="60000"/>
                  </a:schemeClr>
                </a:solidFill>
              </a:rPr>
              <a:t>2.500 de </a:t>
            </a:r>
            <a:r>
              <a:rPr lang="en-US" sz="1500" dirty="0" err="1">
                <a:solidFill>
                  <a:schemeClr val="accent1">
                    <a:lumMod val="40000"/>
                    <a:lumOff val="60000"/>
                  </a:schemeClr>
                </a:solidFill>
              </a:rPr>
              <a:t>elevi</a:t>
            </a:r>
            <a:r>
              <a:rPr lang="en-US" sz="1500" dirty="0">
                <a:solidFill>
                  <a:schemeClr val="accent1">
                    <a:lumMod val="40000"/>
                    <a:lumOff val="60000"/>
                  </a:schemeClr>
                </a:solidFill>
              </a:rPr>
              <a:t> </a:t>
            </a:r>
            <a:r>
              <a:rPr lang="en-US" sz="1500" dirty="0" err="1">
                <a:solidFill>
                  <a:schemeClr val="accent1">
                    <a:lumMod val="40000"/>
                    <a:lumOff val="60000"/>
                  </a:schemeClr>
                </a:solidFill>
              </a:rPr>
              <a:t>expuși</a:t>
            </a:r>
            <a:r>
              <a:rPr lang="en-US" sz="1500" dirty="0">
                <a:solidFill>
                  <a:schemeClr val="accent1">
                    <a:lumMod val="40000"/>
                    <a:lumOff val="60000"/>
                  </a:schemeClr>
                </a:solidFill>
              </a:rPr>
              <a:t> </a:t>
            </a:r>
            <a:r>
              <a:rPr lang="en-US" sz="1500" dirty="0" err="1">
                <a:solidFill>
                  <a:schemeClr val="accent1">
                    <a:lumMod val="40000"/>
                    <a:lumOff val="60000"/>
                  </a:schemeClr>
                </a:solidFill>
              </a:rPr>
              <a:t>riscului</a:t>
            </a:r>
            <a:r>
              <a:rPr lang="en-US" sz="1500" dirty="0">
                <a:solidFill>
                  <a:schemeClr val="accent1">
                    <a:lumMod val="40000"/>
                    <a:lumOff val="60000"/>
                  </a:schemeClr>
                </a:solidFill>
              </a:rPr>
              <a:t> de abandon </a:t>
            </a:r>
            <a:r>
              <a:rPr lang="en-US" sz="1500" dirty="0" err="1">
                <a:solidFill>
                  <a:schemeClr val="accent1">
                    <a:lumMod val="40000"/>
                    <a:lumOff val="60000"/>
                  </a:schemeClr>
                </a:solidFill>
              </a:rPr>
              <a:t>școlar</a:t>
            </a:r>
            <a:r>
              <a:rPr lang="en-US" sz="1500" dirty="0">
                <a:solidFill>
                  <a:schemeClr val="accent1">
                    <a:lumMod val="40000"/>
                    <a:lumOff val="60000"/>
                  </a:schemeClr>
                </a:solidFill>
              </a:rPr>
              <a:t>, </a:t>
            </a:r>
            <a:r>
              <a:rPr lang="en-US" sz="1500" dirty="0" err="1">
                <a:solidFill>
                  <a:schemeClr val="accent1">
                    <a:lumMod val="40000"/>
                    <a:lumOff val="60000"/>
                  </a:schemeClr>
                </a:solidFill>
              </a:rPr>
              <a:t>aceștia</a:t>
            </a:r>
            <a:r>
              <a:rPr lang="en-US" sz="1500" dirty="0">
                <a:solidFill>
                  <a:schemeClr val="accent1">
                    <a:lumMod val="40000"/>
                    <a:lumOff val="60000"/>
                  </a:schemeClr>
                </a:solidFill>
              </a:rPr>
              <a:t> </a:t>
            </a:r>
            <a:r>
              <a:rPr lang="en-US" sz="1500" dirty="0" err="1">
                <a:solidFill>
                  <a:schemeClr val="accent1">
                    <a:lumMod val="40000"/>
                    <a:lumOff val="60000"/>
                  </a:schemeClr>
                </a:solidFill>
              </a:rPr>
              <a:t>provenind</a:t>
            </a:r>
            <a:r>
              <a:rPr lang="en-US" sz="1500" dirty="0">
                <a:solidFill>
                  <a:schemeClr val="accent1">
                    <a:lumMod val="40000"/>
                    <a:lumOff val="60000"/>
                  </a:schemeClr>
                </a:solidFill>
              </a:rPr>
              <a:t> din 25 de </a:t>
            </a:r>
            <a:r>
              <a:rPr lang="en-US" sz="1500" dirty="0" err="1">
                <a:solidFill>
                  <a:schemeClr val="accent1">
                    <a:lumMod val="40000"/>
                    <a:lumOff val="60000"/>
                  </a:schemeClr>
                </a:solidFill>
              </a:rPr>
              <a:t>unități</a:t>
            </a:r>
            <a:r>
              <a:rPr lang="en-US" sz="1500" dirty="0">
                <a:solidFill>
                  <a:schemeClr val="accent1">
                    <a:lumMod val="40000"/>
                    <a:lumOff val="60000"/>
                  </a:schemeClr>
                </a:solidFill>
              </a:rPr>
              <a:t> de </a:t>
            </a:r>
            <a:r>
              <a:rPr lang="en-US" sz="1500" dirty="0" err="1">
                <a:solidFill>
                  <a:schemeClr val="accent1">
                    <a:lumMod val="40000"/>
                    <a:lumOff val="60000"/>
                  </a:schemeClr>
                </a:solidFill>
              </a:rPr>
              <a:t>învățământ</a:t>
            </a:r>
            <a:r>
              <a:rPr lang="en-US" sz="1500" dirty="0">
                <a:solidFill>
                  <a:schemeClr val="accent1">
                    <a:lumMod val="40000"/>
                    <a:lumOff val="60000"/>
                  </a:schemeClr>
                </a:solidFill>
              </a:rPr>
              <a:t> din </a:t>
            </a:r>
            <a:r>
              <a:rPr lang="en-US" sz="1500" dirty="0" err="1">
                <a:solidFill>
                  <a:schemeClr val="accent1">
                    <a:lumMod val="40000"/>
                    <a:lumOff val="60000"/>
                  </a:schemeClr>
                </a:solidFill>
              </a:rPr>
              <a:t>județele</a:t>
            </a:r>
            <a:r>
              <a:rPr lang="en-US" sz="1500" dirty="0">
                <a:solidFill>
                  <a:schemeClr val="accent1">
                    <a:lumMod val="40000"/>
                    <a:lumOff val="60000"/>
                  </a:schemeClr>
                </a:solidFill>
              </a:rPr>
              <a:t> Bihor, </a:t>
            </a:r>
            <a:r>
              <a:rPr lang="en-US" sz="1500" dirty="0" err="1">
                <a:solidFill>
                  <a:schemeClr val="accent1">
                    <a:lumMod val="40000"/>
                    <a:lumOff val="60000"/>
                  </a:schemeClr>
                </a:solidFill>
              </a:rPr>
              <a:t>Iași</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din zona </a:t>
            </a:r>
            <a:r>
              <a:rPr lang="en-US" sz="1500" dirty="0" err="1">
                <a:solidFill>
                  <a:schemeClr val="accent1">
                    <a:lumMod val="40000"/>
                    <a:lumOff val="60000"/>
                  </a:schemeClr>
                </a:solidFill>
              </a:rPr>
              <a:t>periurbană</a:t>
            </a:r>
            <a:r>
              <a:rPr lang="en-US" sz="1500" dirty="0">
                <a:solidFill>
                  <a:schemeClr val="accent1">
                    <a:lumMod val="40000"/>
                    <a:lumOff val="60000"/>
                  </a:schemeClr>
                </a:solidFill>
              </a:rPr>
              <a:t> a </a:t>
            </a:r>
            <a:r>
              <a:rPr lang="en-US" sz="1500" dirty="0" err="1">
                <a:solidFill>
                  <a:schemeClr val="accent1">
                    <a:lumMod val="40000"/>
                    <a:lumOff val="60000"/>
                  </a:schemeClr>
                </a:solidFill>
              </a:rPr>
              <a:t>Bucureștiului</a:t>
            </a:r>
            <a:r>
              <a:rPr lang="en-US" sz="1500" dirty="0">
                <a:solidFill>
                  <a:schemeClr val="accent1">
                    <a:lumMod val="40000"/>
                    <a:lumOff val="60000"/>
                  </a:schemeClr>
                </a:solidFill>
              </a:rPr>
              <a:t> (10 din </a:t>
            </a:r>
            <a:r>
              <a:rPr lang="en-US" sz="1500" dirty="0" err="1">
                <a:solidFill>
                  <a:schemeClr val="accent1">
                    <a:lumMod val="40000"/>
                    <a:lumOff val="60000"/>
                  </a:schemeClr>
                </a:solidFill>
              </a:rPr>
              <a:t>județul</a:t>
            </a:r>
            <a:r>
              <a:rPr lang="en-US" sz="1500" dirty="0">
                <a:solidFill>
                  <a:schemeClr val="accent1">
                    <a:lumMod val="40000"/>
                    <a:lumOff val="60000"/>
                  </a:schemeClr>
                </a:solidFill>
              </a:rPr>
              <a:t> </a:t>
            </a:r>
            <a:r>
              <a:rPr lang="en-US" sz="1500" dirty="0" err="1">
                <a:solidFill>
                  <a:schemeClr val="accent1">
                    <a:lumMod val="40000"/>
                    <a:lumOff val="60000"/>
                  </a:schemeClr>
                </a:solidFill>
              </a:rPr>
              <a:t>Iași</a:t>
            </a:r>
            <a:r>
              <a:rPr lang="en-US" sz="1500" dirty="0">
                <a:solidFill>
                  <a:schemeClr val="accent1">
                    <a:lumMod val="40000"/>
                    <a:lumOff val="60000"/>
                  </a:schemeClr>
                </a:solidFill>
              </a:rPr>
              <a:t>, 10 din </a:t>
            </a:r>
            <a:r>
              <a:rPr lang="en-US" sz="1500" dirty="0" err="1">
                <a:solidFill>
                  <a:schemeClr val="accent1">
                    <a:lumMod val="40000"/>
                    <a:lumOff val="60000"/>
                  </a:schemeClr>
                </a:solidFill>
              </a:rPr>
              <a:t>județul</a:t>
            </a:r>
            <a:r>
              <a:rPr lang="en-US" sz="1500" dirty="0">
                <a:solidFill>
                  <a:schemeClr val="accent1">
                    <a:lumMod val="40000"/>
                    <a:lumOff val="60000"/>
                  </a:schemeClr>
                </a:solidFill>
              </a:rPr>
              <a:t> Bihor </a:t>
            </a:r>
            <a:r>
              <a:rPr lang="en-US" sz="1500" dirty="0" err="1">
                <a:solidFill>
                  <a:schemeClr val="accent1">
                    <a:lumMod val="40000"/>
                    <a:lumOff val="60000"/>
                  </a:schemeClr>
                </a:solidFill>
              </a:rPr>
              <a:t>și</a:t>
            </a:r>
            <a:r>
              <a:rPr lang="en-US" sz="1500" dirty="0">
                <a:solidFill>
                  <a:schemeClr val="accent1">
                    <a:lumMod val="40000"/>
                    <a:lumOff val="60000"/>
                  </a:schemeClr>
                </a:solidFill>
              </a:rPr>
              <a:t> 5 din </a:t>
            </a:r>
            <a:r>
              <a:rPr lang="en-US" sz="1500" dirty="0" err="1">
                <a:solidFill>
                  <a:schemeClr val="accent1">
                    <a:lumMod val="40000"/>
                    <a:lumOff val="60000"/>
                  </a:schemeClr>
                </a:solidFill>
              </a:rPr>
              <a:t>București</a:t>
            </a:r>
            <a:r>
              <a:rPr lang="ro-RO" sz="1500" dirty="0">
                <a:solidFill>
                  <a:schemeClr val="accent1">
                    <a:lumMod val="40000"/>
                    <a:lumOff val="60000"/>
                  </a:schemeClr>
                </a:solidFill>
              </a:rPr>
              <a:t>). </a:t>
            </a:r>
          </a:p>
          <a:p>
            <a:pPr marL="171450" indent="-171450" algn="just">
              <a:buFont typeface="Wingdings" panose="05000000000000000000" pitchFamily="2" charset="2"/>
              <a:buChar char="§"/>
            </a:pPr>
            <a:r>
              <a:rPr lang="ro-RO" sz="1500" dirty="0">
                <a:solidFill>
                  <a:schemeClr val="accent1">
                    <a:lumMod val="40000"/>
                    <a:lumOff val="60000"/>
                  </a:schemeClr>
                </a:solidFill>
              </a:rPr>
              <a:t>Elevii acestor unități au beneficiat de măsuri integrate, personalizate, adaptate specificului local, economic și socio-cultural al zonelor din care aceștia provin. Aceste măsuri au pus accent pe prevenirea abandonului școlar prin informare, consiliere și mentorat, precum si prin activități extra-curriculare. </a:t>
            </a:r>
          </a:p>
          <a:p>
            <a:pPr marL="171450" indent="-171450" algn="just">
              <a:buFont typeface="Wingdings" panose="05000000000000000000" pitchFamily="2" charset="2"/>
              <a:buChar char="§"/>
            </a:pPr>
            <a:r>
              <a:rPr lang="ro-RO" sz="1500" dirty="0">
                <a:solidFill>
                  <a:schemeClr val="accent1">
                    <a:lumMod val="40000"/>
                    <a:lumOff val="60000"/>
                  </a:schemeClr>
                </a:solidFill>
              </a:rPr>
              <a:t>Activitățile nonformale menite să crească atractivitatea școlii prin lucrul direct cu elevii: subactivitatea ce poartă denumirea ”Pilotarea unor intervenții complementare de sprijin a elevilor din grupuri vulnerabile” au totalizat un număr de </a:t>
            </a:r>
            <a:r>
              <a:rPr lang="ro-RO" sz="1500" b="1" dirty="0">
                <a:solidFill>
                  <a:schemeClr val="accent1">
                    <a:lumMod val="40000"/>
                    <a:lumOff val="60000"/>
                  </a:schemeClr>
                </a:solidFill>
              </a:rPr>
              <a:t>43 313 ore </a:t>
            </a:r>
            <a:r>
              <a:rPr lang="ro-RO" sz="1500" dirty="0">
                <a:solidFill>
                  <a:schemeClr val="accent1">
                    <a:lumMod val="40000"/>
                    <a:lumOff val="60000"/>
                  </a:schemeClr>
                </a:solidFill>
              </a:rPr>
              <a:t>cu elevii în risc, în perioada iunie 2021- noiembrie 2022;</a:t>
            </a:r>
          </a:p>
          <a:p>
            <a:pPr marL="171450" indent="-171450" algn="just">
              <a:buFont typeface="Wingdings" panose="05000000000000000000" pitchFamily="2" charset="2"/>
              <a:buChar char="§"/>
            </a:pPr>
            <a:r>
              <a:rPr lang="en-US" sz="1500" dirty="0" err="1">
                <a:solidFill>
                  <a:schemeClr val="accent1">
                    <a:lumMod val="40000"/>
                    <a:lumOff val="60000"/>
                  </a:schemeClr>
                </a:solidFill>
              </a:rPr>
              <a:t>Monitorizare</a:t>
            </a:r>
            <a:r>
              <a:rPr lang="ro-RO" sz="1500" dirty="0">
                <a:solidFill>
                  <a:schemeClr val="accent1">
                    <a:lumMod val="40000"/>
                    <a:lumOff val="60000"/>
                  </a:schemeClr>
                </a:solidFill>
              </a:rPr>
              <a:t>a</a:t>
            </a:r>
            <a:r>
              <a:rPr lang="en-US" sz="1500" dirty="0">
                <a:solidFill>
                  <a:schemeClr val="accent1">
                    <a:lumMod val="40000"/>
                    <a:lumOff val="60000"/>
                  </a:schemeClr>
                </a:solidFill>
              </a:rPr>
              <a:t> </a:t>
            </a:r>
            <a:r>
              <a:rPr lang="en-US" sz="1500" dirty="0" err="1">
                <a:solidFill>
                  <a:schemeClr val="accent1">
                    <a:lumMod val="40000"/>
                    <a:lumOff val="60000"/>
                  </a:schemeClr>
                </a:solidFill>
              </a:rPr>
              <a:t>si</a:t>
            </a:r>
            <a:r>
              <a:rPr lang="en-US" sz="1500" dirty="0">
                <a:solidFill>
                  <a:schemeClr val="accent1">
                    <a:lumMod val="40000"/>
                    <a:lumOff val="60000"/>
                  </a:schemeClr>
                </a:solidFill>
              </a:rPr>
              <a:t> </a:t>
            </a:r>
            <a:r>
              <a:rPr lang="en-US" sz="1500" dirty="0" err="1">
                <a:solidFill>
                  <a:schemeClr val="accent1">
                    <a:lumMod val="40000"/>
                    <a:lumOff val="60000"/>
                  </a:schemeClr>
                </a:solidFill>
              </a:rPr>
              <a:t>consiliere</a:t>
            </a:r>
            <a:r>
              <a:rPr lang="ro-RO" sz="1500" dirty="0">
                <a:solidFill>
                  <a:schemeClr val="accent1">
                    <a:lumMod val="40000"/>
                    <a:lumOff val="60000"/>
                  </a:schemeClr>
                </a:solidFill>
              </a:rPr>
              <a:t>a au fost</a:t>
            </a:r>
            <a:r>
              <a:rPr lang="en-US" sz="1500" dirty="0">
                <a:solidFill>
                  <a:schemeClr val="accent1">
                    <a:lumMod val="40000"/>
                    <a:lumOff val="60000"/>
                  </a:schemeClr>
                </a:solidFill>
              </a:rPr>
              <a:t> </a:t>
            </a:r>
            <a:r>
              <a:rPr lang="en-US" sz="1500" dirty="0" err="1">
                <a:solidFill>
                  <a:schemeClr val="accent1">
                    <a:lumMod val="40000"/>
                    <a:lumOff val="60000"/>
                  </a:schemeClr>
                </a:solidFill>
              </a:rPr>
              <a:t>asigurate</a:t>
            </a:r>
            <a:r>
              <a:rPr lang="en-US" sz="1500" dirty="0">
                <a:solidFill>
                  <a:schemeClr val="accent1">
                    <a:lumMod val="40000"/>
                    <a:lumOff val="60000"/>
                  </a:schemeClr>
                </a:solidFill>
              </a:rPr>
              <a:t> de </a:t>
            </a:r>
            <a:r>
              <a:rPr lang="en-US" sz="1500" dirty="0" err="1">
                <a:solidFill>
                  <a:schemeClr val="accent1">
                    <a:lumMod val="40000"/>
                    <a:lumOff val="60000"/>
                  </a:schemeClr>
                </a:solidFill>
              </a:rPr>
              <a:t>expertii</a:t>
            </a:r>
            <a:r>
              <a:rPr lang="en-US" sz="1500" dirty="0">
                <a:solidFill>
                  <a:schemeClr val="accent1">
                    <a:lumMod val="40000"/>
                    <a:lumOff val="60000"/>
                  </a:schemeClr>
                </a:solidFill>
              </a:rPr>
              <a:t> CRED d</a:t>
            </a:r>
            <a:r>
              <a:rPr lang="ro-RO" sz="1500" dirty="0">
                <a:solidFill>
                  <a:schemeClr val="accent1">
                    <a:lumMod val="40000"/>
                    <a:lumOff val="60000"/>
                  </a:schemeClr>
                </a:solidFill>
              </a:rPr>
              <a:t>e la</a:t>
            </a:r>
            <a:r>
              <a:rPr lang="en-US" sz="1500" dirty="0">
                <a:solidFill>
                  <a:schemeClr val="accent1">
                    <a:lumMod val="40000"/>
                    <a:lumOff val="60000"/>
                  </a:schemeClr>
                </a:solidFill>
              </a:rPr>
              <a:t> ISJ Iasi</a:t>
            </a:r>
            <a:r>
              <a:rPr lang="ro-RO" sz="1500" dirty="0">
                <a:solidFill>
                  <a:schemeClr val="accent1">
                    <a:lumMod val="40000"/>
                    <a:lumOff val="60000"/>
                  </a:schemeClr>
                </a:solidFill>
              </a:rPr>
              <a:t>,</a:t>
            </a:r>
            <a:r>
              <a:rPr lang="en-US" sz="1500" dirty="0">
                <a:solidFill>
                  <a:schemeClr val="accent1">
                    <a:lumMod val="40000"/>
                    <a:lumOff val="60000"/>
                  </a:schemeClr>
                </a:solidFill>
              </a:rPr>
              <a:t> ISJ Bihor </a:t>
            </a:r>
            <a:r>
              <a:rPr lang="en-US" sz="1500" dirty="0" err="1">
                <a:solidFill>
                  <a:schemeClr val="accent1">
                    <a:lumMod val="40000"/>
                    <a:lumOff val="60000"/>
                  </a:schemeClr>
                </a:solidFill>
              </a:rPr>
              <a:t>si</a:t>
            </a:r>
            <a:r>
              <a:rPr lang="en-US" sz="1500" dirty="0">
                <a:solidFill>
                  <a:schemeClr val="accent1">
                    <a:lumMod val="40000"/>
                    <a:lumOff val="60000"/>
                  </a:schemeClr>
                </a:solidFill>
              </a:rPr>
              <a:t> ISMB-</a:t>
            </a:r>
            <a:r>
              <a:rPr lang="en-US" sz="1500" dirty="0" err="1">
                <a:solidFill>
                  <a:schemeClr val="accent1">
                    <a:lumMod val="40000"/>
                    <a:lumOff val="60000"/>
                  </a:schemeClr>
                </a:solidFill>
              </a:rPr>
              <a:t>parteneri</a:t>
            </a:r>
            <a:endParaRPr lang="en-US" sz="1500" dirty="0">
              <a:solidFill>
                <a:schemeClr val="accent1">
                  <a:lumMod val="40000"/>
                  <a:lumOff val="60000"/>
                </a:schemeClr>
              </a:solidFill>
            </a:endParaRPr>
          </a:p>
          <a:p>
            <a:pPr algn="just"/>
            <a:endParaRPr lang="ro-RO" b="1" dirty="0">
              <a:solidFill>
                <a:schemeClr val="accent1">
                  <a:lumMod val="20000"/>
                  <a:lumOff val="80000"/>
                </a:schemeClr>
              </a:solidFill>
            </a:endParaRPr>
          </a:p>
          <a:p>
            <a:pPr marL="285750" indent="-285750" algn="just">
              <a:buFont typeface="Wingdings" panose="05000000000000000000" pitchFamily="2" charset="2"/>
              <a:buChar char="§"/>
            </a:pPr>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en-US" dirty="0">
              <a:solidFill>
                <a:schemeClr val="accent1">
                  <a:lumMod val="20000"/>
                  <a:lumOff val="80000"/>
                </a:schemeClr>
              </a:solidFill>
            </a:endParaRPr>
          </a:p>
        </p:txBody>
      </p:sp>
    </p:spTree>
    <p:extLst>
      <p:ext uri="{BB962C8B-B14F-4D97-AF65-F5344CB8AC3E}">
        <p14:creationId xmlns:p14="http://schemas.microsoft.com/office/powerpoint/2010/main" val="171947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77" y="2999966"/>
            <a:ext cx="7999598" cy="1554197"/>
          </a:xfrm>
          <a:noFill/>
        </p:spPr>
        <p:txBody>
          <a:bodyPr anchor="ctr" anchorCtr="0">
            <a:normAutofit fontScale="90000"/>
          </a:bodyPr>
          <a:lstStyle/>
          <a:p>
            <a:pPr algn="ctr"/>
            <a:br>
              <a:rPr lang="en-US" b="1" dirty="0">
                <a:solidFill>
                  <a:schemeClr val="bg1"/>
                </a:solidFill>
              </a:rPr>
            </a:br>
            <a:r>
              <a:rPr lang="en-US" sz="6700" b="1" dirty="0">
                <a:solidFill>
                  <a:schemeClr val="bg1"/>
                </a:solidFill>
                <a:effectLst>
                  <a:outerShdw blurRad="38100" dist="38100" dir="2700000" algn="tl">
                    <a:srgbClr val="000000">
                      <a:alpha val="43137"/>
                    </a:srgbClr>
                  </a:outerShdw>
                </a:effectLst>
              </a:rPr>
              <a:t>PROIECTUL CRED: </a:t>
            </a:r>
            <a:br>
              <a:rPr lang="ro-RO" sz="6700" b="1" dirty="0">
                <a:solidFill>
                  <a:schemeClr val="bg1"/>
                </a:solidFill>
                <a:effectLst>
                  <a:outerShdw blurRad="38100" dist="38100" dir="2700000" algn="tl">
                    <a:srgbClr val="000000">
                      <a:alpha val="43137"/>
                    </a:srgbClr>
                  </a:outerShdw>
                </a:effectLst>
              </a:rPr>
            </a:br>
            <a:r>
              <a:rPr lang="en-US" sz="6700" b="1" dirty="0">
                <a:solidFill>
                  <a:schemeClr val="bg1"/>
                </a:solidFill>
                <a:effectLst>
                  <a:outerShdw blurRad="38100" dist="38100" dir="2700000" algn="tl">
                    <a:srgbClr val="000000">
                      <a:alpha val="43137"/>
                    </a:srgbClr>
                  </a:outerShdw>
                </a:effectLst>
              </a:rPr>
              <a:t>DE LA START, </a:t>
            </a:r>
            <a:br>
              <a:rPr lang="ro-RO" sz="6700" b="1" dirty="0">
                <a:solidFill>
                  <a:schemeClr val="bg1"/>
                </a:solidFill>
                <a:effectLst>
                  <a:outerShdw blurRad="38100" dist="38100" dir="2700000" algn="tl">
                    <a:srgbClr val="000000">
                      <a:alpha val="43137"/>
                    </a:srgbClr>
                  </a:outerShdw>
                </a:effectLst>
              </a:rPr>
            </a:br>
            <a:r>
              <a:rPr lang="en-US" sz="6700" b="1" dirty="0">
                <a:solidFill>
                  <a:schemeClr val="bg1"/>
                </a:solidFill>
                <a:effectLst>
                  <a:outerShdw blurRad="38100" dist="38100" dir="2700000" algn="tl">
                    <a:srgbClr val="000000">
                      <a:alpha val="43137"/>
                    </a:srgbClr>
                  </a:outerShdw>
                </a:effectLst>
              </a:rPr>
              <a:t>LA REZULTATE</a:t>
            </a:r>
            <a:br>
              <a:rPr lang="en-US" sz="6700" b="1" dirty="0">
                <a:solidFill>
                  <a:schemeClr val="bg1"/>
                </a:solidFill>
              </a:rPr>
            </a:br>
            <a:endParaRPr lang="en-US" sz="67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697" y="3519323"/>
            <a:ext cx="2155256" cy="1631328"/>
          </a:xfrm>
          <a:prstGeom prst="rect">
            <a:avLst/>
          </a:prstGeom>
        </p:spPr>
      </p:pic>
    </p:spTree>
    <p:extLst>
      <p:ext uri="{BB962C8B-B14F-4D97-AF65-F5344CB8AC3E}">
        <p14:creationId xmlns:p14="http://schemas.microsoft.com/office/powerpoint/2010/main" val="116393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069" y="2917870"/>
            <a:ext cx="2155257" cy="1927187"/>
          </a:xfrm>
          <a:prstGeom prst="rect">
            <a:avLst/>
          </a:prstGeom>
        </p:spPr>
      </p:pic>
      <p:sp>
        <p:nvSpPr>
          <p:cNvPr id="5" name="TextBox 4"/>
          <p:cNvSpPr txBox="1"/>
          <p:nvPr/>
        </p:nvSpPr>
        <p:spPr>
          <a:xfrm>
            <a:off x="150815" y="2025908"/>
            <a:ext cx="8797491" cy="4832092"/>
          </a:xfrm>
          <a:prstGeom prst="rect">
            <a:avLst/>
          </a:prstGeom>
          <a:noFill/>
        </p:spPr>
        <p:txBody>
          <a:bodyPr wrap="square" rtlCol="0">
            <a:spAutoFit/>
          </a:bodyPr>
          <a:lstStyle/>
          <a:p>
            <a:pPr algn="just"/>
            <a:endParaRPr lang="ro-RO" b="1" dirty="0">
              <a:solidFill>
                <a:schemeClr val="accent1">
                  <a:lumMod val="20000"/>
                  <a:lumOff val="80000"/>
                </a:schemeClr>
              </a:solidFill>
            </a:endParaRPr>
          </a:p>
          <a:p>
            <a:r>
              <a:rPr lang="ro-RO" sz="1600" b="1" dirty="0">
                <a:solidFill>
                  <a:schemeClr val="accent1">
                    <a:lumMod val="20000"/>
                    <a:lumOff val="80000"/>
                  </a:schemeClr>
                </a:solidFill>
              </a:rPr>
              <a:t>A 4.2. Dezvoltarea și pilotarea unor strategii de adaptare curriculară la nevoile elevilor din grupuri vulnerabile</a:t>
            </a:r>
            <a:endParaRPr lang="ro-RO" sz="1600" b="1" dirty="0">
              <a:solidFill>
                <a:schemeClr val="accent1">
                  <a:lumMod val="40000"/>
                  <a:lumOff val="60000"/>
                </a:schemeClr>
              </a:solidFill>
            </a:endParaRPr>
          </a:p>
          <a:p>
            <a:pPr marL="285750" indent="-285750" algn="just">
              <a:buFont typeface="Wingdings" panose="05000000000000000000" pitchFamily="2" charset="2"/>
              <a:buChar char="§"/>
            </a:pPr>
            <a:r>
              <a:rPr lang="ro-RO" sz="1400" dirty="0">
                <a:solidFill>
                  <a:schemeClr val="accent1">
                    <a:lumMod val="20000"/>
                    <a:lumOff val="80000"/>
                  </a:schemeClr>
                </a:solidFill>
              </a:rPr>
              <a:t> Cu sprijin metodologic oferit de CNPEE-UCE, 25 de școli situate în comunități defavorizate (</a:t>
            </a:r>
            <a:r>
              <a:rPr lang="ro-RO" sz="1400" dirty="0" err="1">
                <a:solidFill>
                  <a:schemeClr val="accent1">
                    <a:lumMod val="20000"/>
                    <a:lumOff val="80000"/>
                  </a:schemeClr>
                </a:solidFill>
              </a:rPr>
              <a:t>Iasi</a:t>
            </a:r>
            <a:r>
              <a:rPr lang="ro-RO" sz="1400" dirty="0">
                <a:solidFill>
                  <a:schemeClr val="accent1">
                    <a:lumMod val="20000"/>
                    <a:lumOff val="80000"/>
                  </a:schemeClr>
                </a:solidFill>
              </a:rPr>
              <a:t>, Bihor, Bucuresti) au dezvoltat propriile strategii de adaptare curriculară, luând în considerare nevoi specifice de învățare ale elevilor și competențele resursei umane din școală. </a:t>
            </a:r>
          </a:p>
          <a:p>
            <a:pPr marL="285750" indent="-285750" algn="just">
              <a:buFont typeface="Wingdings" panose="05000000000000000000" pitchFamily="2" charset="2"/>
              <a:buChar char="§"/>
            </a:pPr>
            <a:r>
              <a:rPr lang="ro-RO" sz="1400" dirty="0">
                <a:solidFill>
                  <a:schemeClr val="accent1">
                    <a:lumMod val="20000"/>
                    <a:lumOff val="80000"/>
                  </a:schemeClr>
                </a:solidFill>
              </a:rPr>
              <a:t>Activitatea a cuprins aproximativ 180 de profesori care, prin formare profesională, sprijin metodologic și instrumente adaptate și-au dezvoltat competențele profesionale de lucru cu elevii aparținând grupurilor vulnerabile, în vederea sprijinirii participării lor la educație de calitate.</a:t>
            </a:r>
            <a:endParaRPr lang="en-US" sz="1400" dirty="0">
              <a:solidFill>
                <a:schemeClr val="accent1">
                  <a:lumMod val="20000"/>
                  <a:lumOff val="80000"/>
                </a:schemeClr>
              </a:solidFill>
            </a:endParaRPr>
          </a:p>
          <a:p>
            <a:pPr marL="285750" indent="-285750" algn="just">
              <a:buFont typeface="Wingdings" panose="05000000000000000000" pitchFamily="2" charset="2"/>
              <a:buChar char="§"/>
            </a:pPr>
            <a:r>
              <a:rPr lang="ro-RO" sz="1400" dirty="0">
                <a:solidFill>
                  <a:schemeClr val="accent1">
                    <a:lumMod val="20000"/>
                    <a:lumOff val="80000"/>
                  </a:schemeClr>
                </a:solidFill>
              </a:rPr>
              <a:t>C</a:t>
            </a:r>
            <a:r>
              <a:rPr lang="en-US" sz="1400" dirty="0">
                <a:solidFill>
                  <a:schemeClr val="accent1">
                    <a:lumMod val="20000"/>
                    <a:lumOff val="80000"/>
                  </a:schemeClr>
                </a:solidFill>
              </a:rPr>
              <a:t>a </a:t>
            </a:r>
            <a:r>
              <a:rPr lang="ro-RO" sz="1400" dirty="0">
                <a:solidFill>
                  <a:schemeClr val="accent1">
                    <a:lumMod val="20000"/>
                    <a:lumOff val="80000"/>
                  </a:schemeClr>
                </a:solidFill>
              </a:rPr>
              <a:t>urmare</a:t>
            </a:r>
            <a:r>
              <a:rPr lang="en-US" sz="1400" dirty="0">
                <a:solidFill>
                  <a:schemeClr val="accent1">
                    <a:lumMod val="20000"/>
                    <a:lumOff val="80000"/>
                  </a:schemeClr>
                </a:solidFill>
              </a:rPr>
              <a:t> a </a:t>
            </a:r>
            <a:r>
              <a:rPr lang="en-US" sz="1400" dirty="0" err="1">
                <a:solidFill>
                  <a:schemeClr val="accent1">
                    <a:lumMod val="20000"/>
                    <a:lumOff val="80000"/>
                  </a:schemeClr>
                </a:solidFill>
              </a:rPr>
              <a:t>reflec</a:t>
            </a:r>
            <a:r>
              <a:rPr lang="ro-RO" sz="1400" dirty="0">
                <a:solidFill>
                  <a:schemeClr val="accent1">
                    <a:lumMod val="20000"/>
                    <a:lumOff val="80000"/>
                  </a:schemeClr>
                </a:solidFill>
              </a:rPr>
              <a:t>ț</a:t>
            </a:r>
            <a:r>
              <a:rPr lang="en-US" sz="1400" dirty="0" err="1">
                <a:solidFill>
                  <a:schemeClr val="accent1">
                    <a:lumMod val="20000"/>
                    <a:lumOff val="80000"/>
                  </a:schemeClr>
                </a:solidFill>
              </a:rPr>
              <a:t>iilor</a:t>
            </a:r>
            <a:r>
              <a:rPr lang="en-US" sz="1400" dirty="0">
                <a:solidFill>
                  <a:schemeClr val="accent1">
                    <a:lumMod val="20000"/>
                    <a:lumOff val="80000"/>
                  </a:schemeClr>
                </a:solidFill>
              </a:rPr>
              <a:t> </a:t>
            </a:r>
            <a:r>
              <a:rPr lang="en-US" sz="1400" dirty="0" err="1">
                <a:solidFill>
                  <a:schemeClr val="accent1">
                    <a:lumMod val="20000"/>
                    <a:lumOff val="80000"/>
                  </a:schemeClr>
                </a:solidFill>
              </a:rPr>
              <a:t>profesorilor</a:t>
            </a:r>
            <a:r>
              <a:rPr lang="en-US" sz="1400" dirty="0">
                <a:solidFill>
                  <a:schemeClr val="accent1">
                    <a:lumMod val="20000"/>
                    <a:lumOff val="80000"/>
                  </a:schemeClr>
                </a:solidFill>
              </a:rPr>
              <a:t> </a:t>
            </a:r>
            <a:r>
              <a:rPr lang="en-US" sz="1400" dirty="0" err="1">
                <a:solidFill>
                  <a:schemeClr val="accent1">
                    <a:lumMod val="20000"/>
                    <a:lumOff val="80000"/>
                  </a:schemeClr>
                </a:solidFill>
              </a:rPr>
              <a:t>asupra</a:t>
            </a:r>
            <a:r>
              <a:rPr lang="en-US" sz="1400" dirty="0">
                <a:solidFill>
                  <a:schemeClr val="accent1">
                    <a:lumMod val="20000"/>
                    <a:lumOff val="80000"/>
                  </a:schemeClr>
                </a:solidFill>
              </a:rPr>
              <a:t> </a:t>
            </a:r>
            <a:r>
              <a:rPr lang="en-US" sz="1400" dirty="0" err="1">
                <a:solidFill>
                  <a:schemeClr val="accent1">
                    <a:lumMod val="20000"/>
                    <a:lumOff val="80000"/>
                  </a:schemeClr>
                </a:solidFill>
              </a:rPr>
              <a:t>activit</a:t>
            </a:r>
            <a:r>
              <a:rPr lang="ro-RO" sz="1400" dirty="0" err="1">
                <a:solidFill>
                  <a:schemeClr val="accent1">
                    <a:lumMod val="20000"/>
                    <a:lumOff val="80000"/>
                  </a:schemeClr>
                </a:solidFill>
              </a:rPr>
              <a:t>ăț</a:t>
            </a:r>
            <a:r>
              <a:rPr lang="en-US" sz="1400" dirty="0" err="1">
                <a:solidFill>
                  <a:schemeClr val="accent1">
                    <a:lumMod val="20000"/>
                    <a:lumOff val="80000"/>
                  </a:schemeClr>
                </a:solidFill>
              </a:rPr>
              <a:t>ilor</a:t>
            </a:r>
            <a:r>
              <a:rPr lang="en-US" sz="1400" dirty="0">
                <a:solidFill>
                  <a:schemeClr val="accent1">
                    <a:lumMod val="20000"/>
                    <a:lumOff val="80000"/>
                  </a:schemeClr>
                </a:solidFill>
              </a:rPr>
              <a:t> de </a:t>
            </a:r>
            <a:r>
              <a:rPr lang="ro-RO" sz="1400" dirty="0">
                <a:solidFill>
                  <a:schemeClr val="accent1">
                    <a:lumMod val="20000"/>
                    <a:lumOff val="80000"/>
                  </a:schemeClr>
                </a:solidFill>
              </a:rPr>
              <a:t>î</a:t>
            </a:r>
            <a:r>
              <a:rPr lang="en-US" sz="1400" dirty="0" err="1">
                <a:solidFill>
                  <a:schemeClr val="accent1">
                    <a:lumMod val="20000"/>
                    <a:lumOff val="80000"/>
                  </a:schemeClr>
                </a:solidFill>
              </a:rPr>
              <a:t>nv</a:t>
            </a:r>
            <a:r>
              <a:rPr lang="ro-RO" sz="1400" dirty="0" err="1">
                <a:solidFill>
                  <a:schemeClr val="accent1">
                    <a:lumMod val="20000"/>
                    <a:lumOff val="80000"/>
                  </a:schemeClr>
                </a:solidFill>
              </a:rPr>
              <a:t>ăț</a:t>
            </a:r>
            <a:r>
              <a:rPr lang="en-US" sz="1400" dirty="0">
                <a:solidFill>
                  <a:schemeClr val="accent1">
                    <a:lumMod val="20000"/>
                    <a:lumOff val="80000"/>
                  </a:schemeClr>
                </a:solidFill>
              </a:rPr>
              <a:t>are </a:t>
            </a:r>
            <a:r>
              <a:rPr lang="en-US" sz="1400" dirty="0" err="1">
                <a:solidFill>
                  <a:schemeClr val="accent1">
                    <a:lumMod val="20000"/>
                    <a:lumOff val="80000"/>
                  </a:schemeClr>
                </a:solidFill>
              </a:rPr>
              <a:t>realizate</a:t>
            </a:r>
            <a:r>
              <a:rPr lang="ro-RO" sz="1400" dirty="0">
                <a:solidFill>
                  <a:schemeClr val="accent1">
                    <a:lumMod val="20000"/>
                    <a:lumOff val="80000"/>
                  </a:schemeClr>
                </a:solidFill>
              </a:rPr>
              <a:t>,</a:t>
            </a:r>
            <a:r>
              <a:rPr lang="en-US" sz="1400" dirty="0">
                <a:solidFill>
                  <a:schemeClr val="accent1">
                    <a:lumMod val="20000"/>
                    <a:lumOff val="80000"/>
                  </a:schemeClr>
                </a:solidFill>
              </a:rPr>
              <a:t> </a:t>
            </a:r>
            <a:r>
              <a:rPr lang="ro-RO" sz="1400" dirty="0">
                <a:solidFill>
                  <a:schemeClr val="accent1">
                    <a:lumMod val="20000"/>
                    <a:lumOff val="80000"/>
                  </a:schemeClr>
                </a:solidFill>
              </a:rPr>
              <a:t>pentru majoritatea elevilor s-a înregistrat o scădere a numărului absențelor, ameliorarea situației școlare și îmbunățățirea percepției părinților </a:t>
            </a:r>
            <a:r>
              <a:rPr lang="en-US" sz="1400" dirty="0" err="1">
                <a:solidFill>
                  <a:schemeClr val="accent1">
                    <a:lumMod val="20000"/>
                    <a:lumOff val="80000"/>
                  </a:schemeClr>
                </a:solidFill>
              </a:rPr>
              <a:t>privind</a:t>
            </a:r>
            <a:r>
              <a:rPr lang="en-US" sz="1400" dirty="0">
                <a:solidFill>
                  <a:schemeClr val="accent1">
                    <a:lumMod val="20000"/>
                    <a:lumOff val="80000"/>
                  </a:schemeClr>
                </a:solidFill>
              </a:rPr>
              <a:t> </a:t>
            </a:r>
            <a:r>
              <a:rPr lang="en-US" sz="1400" dirty="0" err="1">
                <a:solidFill>
                  <a:schemeClr val="accent1">
                    <a:lumMod val="20000"/>
                    <a:lumOff val="80000"/>
                  </a:schemeClr>
                </a:solidFill>
              </a:rPr>
              <a:t>calitatea</a:t>
            </a:r>
            <a:r>
              <a:rPr lang="en-US" sz="1400" dirty="0">
                <a:solidFill>
                  <a:schemeClr val="accent1">
                    <a:lumMod val="20000"/>
                    <a:lumOff val="80000"/>
                  </a:schemeClr>
                </a:solidFill>
              </a:rPr>
              <a:t> </a:t>
            </a:r>
            <a:r>
              <a:rPr lang="en-US" sz="1400" dirty="0" err="1">
                <a:solidFill>
                  <a:schemeClr val="accent1">
                    <a:lumMod val="20000"/>
                    <a:lumOff val="80000"/>
                  </a:schemeClr>
                </a:solidFill>
              </a:rPr>
              <a:t>educaţiei</a:t>
            </a:r>
            <a:r>
              <a:rPr lang="en-US" sz="1400" dirty="0">
                <a:solidFill>
                  <a:schemeClr val="accent1">
                    <a:lumMod val="20000"/>
                    <a:lumOff val="80000"/>
                  </a:schemeClr>
                </a:solidFill>
              </a:rPr>
              <a:t> </a:t>
            </a:r>
            <a:r>
              <a:rPr lang="en-US" sz="1400" dirty="0" err="1">
                <a:solidFill>
                  <a:schemeClr val="accent1">
                    <a:lumMod val="20000"/>
                    <a:lumOff val="80000"/>
                  </a:schemeClr>
                </a:solidFill>
              </a:rPr>
              <a:t>şi</a:t>
            </a:r>
            <a:r>
              <a:rPr lang="en-US" sz="1400" dirty="0">
                <a:solidFill>
                  <a:schemeClr val="accent1">
                    <a:lumMod val="20000"/>
                    <a:lumOff val="80000"/>
                  </a:schemeClr>
                </a:solidFill>
              </a:rPr>
              <a:t> </a:t>
            </a:r>
            <a:r>
              <a:rPr lang="en-US" sz="1400" dirty="0" err="1">
                <a:solidFill>
                  <a:schemeClr val="accent1">
                    <a:lumMod val="20000"/>
                    <a:lumOff val="80000"/>
                  </a:schemeClr>
                </a:solidFill>
              </a:rPr>
              <a:t>învăţării</a:t>
            </a:r>
            <a:r>
              <a:rPr lang="ro-RO" sz="1400" dirty="0">
                <a:solidFill>
                  <a:schemeClr val="accent1">
                    <a:lumMod val="20000"/>
                    <a:lumOff val="80000"/>
                  </a:schemeClr>
                </a:solidFill>
              </a:rPr>
              <a:t> </a:t>
            </a:r>
            <a:r>
              <a:rPr lang="en-US" sz="1400" dirty="0">
                <a:solidFill>
                  <a:schemeClr val="accent1">
                    <a:lumMod val="20000"/>
                    <a:lumOff val="80000"/>
                  </a:schemeClr>
                </a:solidFill>
              </a:rPr>
              <a:t> </a:t>
            </a:r>
            <a:endParaRPr lang="ro-RO" sz="1400" dirty="0">
              <a:solidFill>
                <a:schemeClr val="accent1">
                  <a:lumMod val="20000"/>
                  <a:lumOff val="80000"/>
                </a:schemeClr>
              </a:solidFill>
            </a:endParaRPr>
          </a:p>
          <a:p>
            <a:pPr marL="285750" indent="-285750" algn="just">
              <a:buFont typeface="Wingdings" panose="05000000000000000000" pitchFamily="2" charset="2"/>
              <a:buChar char="§"/>
            </a:pPr>
            <a:r>
              <a:rPr lang="ro-RO" sz="1400" dirty="0">
                <a:solidFill>
                  <a:schemeClr val="accent1">
                    <a:lumMod val="20000"/>
                    <a:lumOff val="80000"/>
                  </a:schemeClr>
                </a:solidFill>
              </a:rPr>
              <a:t>Comunitatea de practici, constituita din profesorii participanți la activitate, a documentat un ghid cu exemple de activități de învățare adaptate, care pot inspira practicieni implicați in educația elevilor vulnerabili (document in lucru).</a:t>
            </a: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ro-RO" b="1" dirty="0">
              <a:solidFill>
                <a:schemeClr val="accent1">
                  <a:lumMod val="20000"/>
                  <a:lumOff val="80000"/>
                </a:schemeClr>
              </a:solidFill>
            </a:endParaRPr>
          </a:p>
          <a:p>
            <a:pPr algn="just"/>
            <a:endParaRPr lang="en-US" dirty="0">
              <a:solidFill>
                <a:schemeClr val="accent1">
                  <a:lumMod val="20000"/>
                  <a:lumOff val="80000"/>
                </a:schemeClr>
              </a:solidFill>
            </a:endParaRPr>
          </a:p>
        </p:txBody>
      </p:sp>
    </p:spTree>
    <p:extLst>
      <p:ext uri="{BB962C8B-B14F-4D97-AF65-F5344CB8AC3E}">
        <p14:creationId xmlns:p14="http://schemas.microsoft.com/office/powerpoint/2010/main" val="150435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809" y="1287715"/>
            <a:ext cx="1440802" cy="1847617"/>
          </a:xfrm>
          <a:prstGeom prst="rect">
            <a:avLst/>
          </a:prstGeom>
        </p:spPr>
      </p:pic>
      <p:sp>
        <p:nvSpPr>
          <p:cNvPr id="5" name="TextBox 4"/>
          <p:cNvSpPr txBox="1"/>
          <p:nvPr/>
        </p:nvSpPr>
        <p:spPr>
          <a:xfrm>
            <a:off x="193999" y="2211523"/>
            <a:ext cx="8647612" cy="5586145"/>
          </a:xfrm>
          <a:prstGeom prst="rect">
            <a:avLst/>
          </a:prstGeom>
          <a:noFill/>
        </p:spPr>
        <p:txBody>
          <a:bodyPr wrap="square" rtlCol="0">
            <a:spAutoFit/>
          </a:bodyPr>
          <a:lstStyle/>
          <a:p>
            <a:pPr algn="just"/>
            <a:r>
              <a:rPr lang="en-US" sz="1600" b="1" dirty="0">
                <a:solidFill>
                  <a:schemeClr val="accent1">
                    <a:lumMod val="20000"/>
                    <a:lumOff val="80000"/>
                  </a:schemeClr>
                </a:solidFill>
              </a:rPr>
              <a:t>A4.3. </a:t>
            </a:r>
            <a:r>
              <a:rPr lang="en-US" sz="1600" b="1" dirty="0" err="1">
                <a:solidFill>
                  <a:schemeClr val="accent1">
                    <a:lumMod val="20000"/>
                    <a:lumOff val="80000"/>
                  </a:schemeClr>
                </a:solidFill>
              </a:rPr>
              <a:t>Informarea</a:t>
            </a:r>
            <a:r>
              <a:rPr lang="en-US" sz="1600" b="1" dirty="0">
                <a:solidFill>
                  <a:schemeClr val="accent1">
                    <a:lumMod val="20000"/>
                    <a:lumOff val="80000"/>
                  </a:schemeClr>
                </a:solidFill>
              </a:rPr>
              <a:t> </a:t>
            </a:r>
            <a:r>
              <a:rPr lang="en-US" sz="1600" b="1" dirty="0" err="1">
                <a:solidFill>
                  <a:schemeClr val="accent1">
                    <a:lumMod val="20000"/>
                    <a:lumOff val="80000"/>
                  </a:schemeClr>
                </a:solidFill>
              </a:rPr>
              <a:t>decidenților</a:t>
            </a:r>
            <a:r>
              <a:rPr lang="en-US" sz="1600" b="1" dirty="0">
                <a:solidFill>
                  <a:schemeClr val="accent1">
                    <a:lumMod val="20000"/>
                    <a:lumOff val="80000"/>
                  </a:schemeClr>
                </a:solidFill>
              </a:rPr>
              <a:t> de </a:t>
            </a:r>
            <a:r>
              <a:rPr lang="en-US" sz="1600" b="1" dirty="0" err="1">
                <a:solidFill>
                  <a:schemeClr val="accent1">
                    <a:lumMod val="20000"/>
                    <a:lumOff val="80000"/>
                  </a:schemeClr>
                </a:solidFill>
              </a:rPr>
              <a:t>politici</a:t>
            </a:r>
            <a:r>
              <a:rPr lang="en-US" sz="1600" b="1" dirty="0">
                <a:solidFill>
                  <a:schemeClr val="accent1">
                    <a:lumMod val="20000"/>
                    <a:lumOff val="80000"/>
                  </a:schemeClr>
                </a:solidFill>
              </a:rPr>
              <a:t> </a:t>
            </a:r>
            <a:r>
              <a:rPr lang="en-US" sz="1600" b="1" dirty="0" err="1">
                <a:solidFill>
                  <a:schemeClr val="accent1">
                    <a:lumMod val="20000"/>
                    <a:lumOff val="80000"/>
                  </a:schemeClr>
                </a:solidFill>
              </a:rPr>
              <a:t>educaționale</a:t>
            </a:r>
            <a:r>
              <a:rPr lang="en-US" sz="1600" b="1" dirty="0">
                <a:solidFill>
                  <a:schemeClr val="accent1">
                    <a:lumMod val="20000"/>
                    <a:lumOff val="80000"/>
                  </a:schemeClr>
                </a:solidFill>
              </a:rPr>
              <a:t>, </a:t>
            </a:r>
            <a:r>
              <a:rPr lang="en-US" sz="1600" b="1" dirty="0" err="1">
                <a:solidFill>
                  <a:schemeClr val="accent1">
                    <a:lumMod val="20000"/>
                    <a:lumOff val="80000"/>
                  </a:schemeClr>
                </a:solidFill>
              </a:rPr>
              <a:t>experților</a:t>
            </a:r>
            <a:r>
              <a:rPr lang="en-US" sz="1600" b="1" dirty="0">
                <a:solidFill>
                  <a:schemeClr val="accent1">
                    <a:lumMod val="20000"/>
                    <a:lumOff val="80000"/>
                  </a:schemeClr>
                </a:solidFill>
              </a:rPr>
              <a:t> </a:t>
            </a:r>
            <a:r>
              <a:rPr lang="en-US" sz="1600" b="1" dirty="0" err="1">
                <a:solidFill>
                  <a:schemeClr val="accent1">
                    <a:lumMod val="20000"/>
                    <a:lumOff val="80000"/>
                  </a:schemeClr>
                </a:solidFill>
              </a:rPr>
              <a:t>și</a:t>
            </a:r>
            <a:r>
              <a:rPr lang="en-US" sz="1600" b="1" dirty="0">
                <a:solidFill>
                  <a:schemeClr val="accent1">
                    <a:lumMod val="20000"/>
                    <a:lumOff val="80000"/>
                  </a:schemeClr>
                </a:solidFill>
              </a:rPr>
              <a:t> </a:t>
            </a:r>
            <a:r>
              <a:rPr lang="en-US" sz="1600" b="1" dirty="0" err="1">
                <a:solidFill>
                  <a:schemeClr val="accent1">
                    <a:lumMod val="20000"/>
                    <a:lumOff val="80000"/>
                  </a:schemeClr>
                </a:solidFill>
              </a:rPr>
              <a:t>partenerilor</a:t>
            </a:r>
            <a:r>
              <a:rPr lang="en-US" sz="1600" b="1" dirty="0">
                <a:solidFill>
                  <a:schemeClr val="accent1">
                    <a:lumMod val="20000"/>
                    <a:lumOff val="80000"/>
                  </a:schemeClr>
                </a:solidFill>
              </a:rPr>
              <a:t> </a:t>
            </a:r>
            <a:r>
              <a:rPr lang="en-US" sz="1600" b="1" dirty="0" err="1">
                <a:solidFill>
                  <a:schemeClr val="accent1">
                    <a:lumMod val="20000"/>
                    <a:lumOff val="80000"/>
                  </a:schemeClr>
                </a:solidFill>
              </a:rPr>
              <a:t>educaționali</a:t>
            </a:r>
            <a:r>
              <a:rPr lang="en-US" sz="1600" b="1" dirty="0">
                <a:solidFill>
                  <a:schemeClr val="accent1">
                    <a:lumMod val="20000"/>
                    <a:lumOff val="80000"/>
                  </a:schemeClr>
                </a:solidFill>
              </a:rPr>
              <a:t> </a:t>
            </a:r>
            <a:r>
              <a:rPr lang="en-US" sz="1600" b="1" dirty="0" err="1">
                <a:solidFill>
                  <a:schemeClr val="accent1">
                    <a:lumMod val="20000"/>
                    <a:lumOff val="80000"/>
                  </a:schemeClr>
                </a:solidFill>
              </a:rPr>
              <a:t>relevanți</a:t>
            </a:r>
            <a:r>
              <a:rPr lang="en-US" sz="1600" b="1" dirty="0">
                <a:solidFill>
                  <a:schemeClr val="accent1">
                    <a:lumMod val="20000"/>
                    <a:lumOff val="80000"/>
                  </a:schemeClr>
                </a:solidFill>
              </a:rPr>
              <a:t> </a:t>
            </a:r>
            <a:r>
              <a:rPr lang="en-US" sz="1600" b="1" dirty="0" err="1">
                <a:solidFill>
                  <a:schemeClr val="accent1">
                    <a:lumMod val="20000"/>
                    <a:lumOff val="80000"/>
                  </a:schemeClr>
                </a:solidFill>
              </a:rPr>
              <a:t>privind</a:t>
            </a:r>
            <a:r>
              <a:rPr lang="en-US" sz="1600" b="1" dirty="0">
                <a:solidFill>
                  <a:schemeClr val="accent1">
                    <a:lumMod val="20000"/>
                    <a:lumOff val="80000"/>
                  </a:schemeClr>
                </a:solidFill>
              </a:rPr>
              <a:t> </a:t>
            </a:r>
            <a:r>
              <a:rPr lang="en-US" sz="1600" b="1" dirty="0" err="1">
                <a:solidFill>
                  <a:schemeClr val="accent1">
                    <a:lumMod val="20000"/>
                    <a:lumOff val="80000"/>
                  </a:schemeClr>
                </a:solidFill>
              </a:rPr>
              <a:t>actualizarea</a:t>
            </a:r>
            <a:r>
              <a:rPr lang="en-US" sz="1600" b="1" dirty="0">
                <a:solidFill>
                  <a:schemeClr val="accent1">
                    <a:lumMod val="20000"/>
                    <a:lumOff val="80000"/>
                  </a:schemeClr>
                </a:solidFill>
              </a:rPr>
              <a:t> </a:t>
            </a:r>
            <a:r>
              <a:rPr lang="en-US" sz="1600" b="1" dirty="0" err="1">
                <a:solidFill>
                  <a:schemeClr val="accent1">
                    <a:lumMod val="20000"/>
                    <a:lumOff val="80000"/>
                  </a:schemeClr>
                </a:solidFill>
              </a:rPr>
              <a:t>curriculumului</a:t>
            </a:r>
            <a:r>
              <a:rPr lang="en-US" sz="1600" b="1" dirty="0">
                <a:solidFill>
                  <a:schemeClr val="accent1">
                    <a:lumMod val="20000"/>
                    <a:lumOff val="80000"/>
                  </a:schemeClr>
                </a:solidFill>
              </a:rPr>
              <a:t> </a:t>
            </a:r>
            <a:r>
              <a:rPr lang="en-US" sz="1600" b="1" dirty="0" err="1">
                <a:solidFill>
                  <a:schemeClr val="accent1">
                    <a:lumMod val="20000"/>
                    <a:lumOff val="80000"/>
                  </a:schemeClr>
                </a:solidFill>
              </a:rPr>
              <a:t>na</a:t>
            </a:r>
            <a:r>
              <a:rPr lang="ro-RO" sz="1600" b="1" dirty="0">
                <a:solidFill>
                  <a:schemeClr val="accent1">
                    <a:lumMod val="20000"/>
                    <a:lumOff val="80000"/>
                  </a:schemeClr>
                </a:solidFill>
              </a:rPr>
              <a:t>ț</a:t>
            </a:r>
            <a:r>
              <a:rPr lang="en-US" sz="1600" b="1" dirty="0" err="1">
                <a:solidFill>
                  <a:schemeClr val="accent1">
                    <a:lumMod val="20000"/>
                    <a:lumOff val="80000"/>
                  </a:schemeClr>
                </a:solidFill>
              </a:rPr>
              <a:t>ional</a:t>
            </a:r>
            <a:endParaRPr lang="ro-RO" sz="1600" b="1" dirty="0">
              <a:solidFill>
                <a:schemeClr val="accent1">
                  <a:lumMod val="20000"/>
                  <a:lumOff val="80000"/>
                </a:schemeClr>
              </a:solidFill>
            </a:endParaRPr>
          </a:p>
          <a:p>
            <a:pPr algn="just"/>
            <a:endParaRPr lang="ro-RO" sz="1600" b="1" dirty="0">
              <a:solidFill>
                <a:schemeClr val="accent1">
                  <a:lumMod val="20000"/>
                  <a:lumOff val="80000"/>
                </a:schemeClr>
              </a:solidFill>
            </a:endParaRPr>
          </a:p>
          <a:p>
            <a:pPr marL="285750" indent="-285750">
              <a:buFont typeface="Wingdings" panose="05000000000000000000" pitchFamily="2" charset="2"/>
              <a:buChar char="§"/>
            </a:pPr>
            <a:r>
              <a:rPr lang="en-US" sz="1500" dirty="0">
                <a:solidFill>
                  <a:schemeClr val="accent1">
                    <a:lumMod val="40000"/>
                    <a:lumOff val="60000"/>
                  </a:schemeClr>
                </a:solidFill>
              </a:rPr>
              <a:t>O </a:t>
            </a:r>
            <a:r>
              <a:rPr lang="en-US" sz="1500" dirty="0" err="1">
                <a:solidFill>
                  <a:schemeClr val="accent1">
                    <a:lumMod val="40000"/>
                    <a:lumOff val="60000"/>
                  </a:schemeClr>
                </a:solidFill>
              </a:rPr>
              <a:t>Conferință</a:t>
            </a:r>
            <a:r>
              <a:rPr lang="en-US" sz="1500" dirty="0">
                <a:solidFill>
                  <a:schemeClr val="accent1">
                    <a:lumMod val="40000"/>
                    <a:lumOff val="60000"/>
                  </a:schemeClr>
                </a:solidFill>
              </a:rPr>
              <a:t> </a:t>
            </a:r>
            <a:r>
              <a:rPr lang="en-US" sz="1500" dirty="0" err="1">
                <a:solidFill>
                  <a:schemeClr val="accent1">
                    <a:lumMod val="40000"/>
                    <a:lumOff val="60000"/>
                  </a:schemeClr>
                </a:solidFill>
              </a:rPr>
              <a:t>Națională</a:t>
            </a:r>
            <a:r>
              <a:rPr lang="en-US" sz="1500" dirty="0">
                <a:solidFill>
                  <a:schemeClr val="accent1">
                    <a:lumMod val="40000"/>
                    <a:lumOff val="60000"/>
                  </a:schemeClr>
                </a:solidFill>
              </a:rPr>
              <a:t> „</a:t>
            </a:r>
            <a:r>
              <a:rPr lang="en-US" sz="1500" dirty="0" err="1">
                <a:solidFill>
                  <a:schemeClr val="accent1">
                    <a:lumMod val="40000"/>
                    <a:lumOff val="60000"/>
                  </a:schemeClr>
                </a:solidFill>
              </a:rPr>
              <a:t>Creatori</a:t>
            </a:r>
            <a:r>
              <a:rPr lang="en-US" sz="1500" dirty="0">
                <a:solidFill>
                  <a:schemeClr val="accent1">
                    <a:lumMod val="40000"/>
                    <a:lumOff val="60000"/>
                  </a:schemeClr>
                </a:solidFill>
              </a:rPr>
              <a:t> de </a:t>
            </a:r>
            <a:r>
              <a:rPr lang="en-US" sz="1500" dirty="0" err="1">
                <a:solidFill>
                  <a:schemeClr val="accent1">
                    <a:lumMod val="40000"/>
                    <a:lumOff val="60000"/>
                  </a:schemeClr>
                </a:solidFill>
              </a:rPr>
              <a:t>Educație</a:t>
            </a:r>
            <a:r>
              <a:rPr lang="en-US" sz="1500" dirty="0">
                <a:solidFill>
                  <a:schemeClr val="accent1">
                    <a:lumMod val="40000"/>
                    <a:lumOff val="60000"/>
                  </a:schemeClr>
                </a:solidFill>
              </a:rPr>
              <a:t>”, </a:t>
            </a:r>
            <a:r>
              <a:rPr lang="en-US" sz="1500" dirty="0" err="1">
                <a:solidFill>
                  <a:schemeClr val="accent1">
                    <a:lumMod val="40000"/>
                    <a:lumOff val="60000"/>
                  </a:schemeClr>
                </a:solidFill>
              </a:rPr>
              <a:t>organizată</a:t>
            </a:r>
            <a:r>
              <a:rPr lang="en-US" sz="1500" dirty="0">
                <a:solidFill>
                  <a:schemeClr val="accent1">
                    <a:lumMod val="40000"/>
                    <a:lumOff val="60000"/>
                  </a:schemeClr>
                </a:solidFill>
              </a:rPr>
              <a:t> de </a:t>
            </a:r>
            <a:r>
              <a:rPr lang="en-US" sz="1500" dirty="0" err="1">
                <a:solidFill>
                  <a:schemeClr val="accent1">
                    <a:lumMod val="40000"/>
                    <a:lumOff val="60000"/>
                  </a:schemeClr>
                </a:solidFill>
              </a:rPr>
              <a:t>Ministerul</a:t>
            </a:r>
            <a:r>
              <a:rPr lang="en-US" sz="1500" dirty="0">
                <a:solidFill>
                  <a:schemeClr val="accent1">
                    <a:lumMod val="40000"/>
                    <a:lumOff val="60000"/>
                  </a:schemeClr>
                </a:solidFill>
              </a:rPr>
              <a:t> </a:t>
            </a:r>
            <a:r>
              <a:rPr lang="en-US" sz="1500" dirty="0" err="1">
                <a:solidFill>
                  <a:schemeClr val="accent1">
                    <a:lumMod val="40000"/>
                    <a:lumOff val="60000"/>
                  </a:schemeClr>
                </a:solidFill>
              </a:rPr>
              <a:t>Educației</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Cercetării</a:t>
            </a:r>
            <a:r>
              <a:rPr lang="en-US" sz="1500" dirty="0">
                <a:solidFill>
                  <a:schemeClr val="accent1">
                    <a:lumMod val="40000"/>
                    <a:lumOff val="60000"/>
                  </a:schemeClr>
                </a:solidFill>
              </a:rPr>
              <a:t> la </a:t>
            </a:r>
            <a:r>
              <a:rPr lang="en-US" sz="1500" dirty="0" err="1">
                <a:solidFill>
                  <a:schemeClr val="accent1">
                    <a:lumMod val="40000"/>
                    <a:lumOff val="60000"/>
                  </a:schemeClr>
                </a:solidFill>
              </a:rPr>
              <a:t>București</a:t>
            </a:r>
            <a:r>
              <a:rPr lang="en-US" sz="1500" dirty="0">
                <a:solidFill>
                  <a:schemeClr val="accent1">
                    <a:lumMod val="40000"/>
                    <a:lumOff val="60000"/>
                  </a:schemeClr>
                </a:solidFill>
              </a:rPr>
              <a:t>, </a:t>
            </a:r>
            <a:r>
              <a:rPr lang="en-US" sz="1500" dirty="0" err="1">
                <a:solidFill>
                  <a:schemeClr val="accent1">
                    <a:lumMod val="40000"/>
                    <a:lumOff val="60000"/>
                  </a:schemeClr>
                </a:solidFill>
              </a:rPr>
              <a:t>în</a:t>
            </a:r>
            <a:r>
              <a:rPr lang="en-US" sz="1500" dirty="0">
                <a:solidFill>
                  <a:schemeClr val="accent1">
                    <a:lumMod val="40000"/>
                    <a:lumOff val="60000"/>
                  </a:schemeClr>
                </a:solidFill>
              </a:rPr>
              <a:t> </a:t>
            </a:r>
            <a:r>
              <a:rPr lang="en-US" sz="1500" dirty="0" err="1">
                <a:solidFill>
                  <a:schemeClr val="accent1">
                    <a:lumMod val="40000"/>
                    <a:lumOff val="60000"/>
                  </a:schemeClr>
                </a:solidFill>
              </a:rPr>
              <a:t>perioada</a:t>
            </a:r>
            <a:r>
              <a:rPr lang="en-US" sz="1500" dirty="0">
                <a:solidFill>
                  <a:schemeClr val="accent1">
                    <a:lumMod val="40000"/>
                    <a:lumOff val="60000"/>
                  </a:schemeClr>
                </a:solidFill>
              </a:rPr>
              <a:t> 3-5 </a:t>
            </a:r>
            <a:r>
              <a:rPr lang="en-US" sz="1500" dirty="0" err="1">
                <a:solidFill>
                  <a:schemeClr val="accent1">
                    <a:lumMod val="40000"/>
                    <a:lumOff val="60000"/>
                  </a:schemeClr>
                </a:solidFill>
              </a:rPr>
              <a:t>decembrie</a:t>
            </a:r>
            <a:r>
              <a:rPr lang="en-US" sz="1500" dirty="0">
                <a:solidFill>
                  <a:schemeClr val="accent1">
                    <a:lumMod val="40000"/>
                    <a:lumOff val="60000"/>
                  </a:schemeClr>
                </a:solidFill>
              </a:rPr>
              <a:t> 2019, cu </a:t>
            </a:r>
            <a:r>
              <a:rPr lang="en-US" sz="1500" dirty="0" err="1">
                <a:solidFill>
                  <a:schemeClr val="accent1">
                    <a:lumMod val="40000"/>
                    <a:lumOff val="60000"/>
                  </a:schemeClr>
                </a:solidFill>
              </a:rPr>
              <a:t>peste</a:t>
            </a:r>
            <a:r>
              <a:rPr lang="en-US" sz="1500" dirty="0">
                <a:solidFill>
                  <a:schemeClr val="accent1">
                    <a:lumMod val="40000"/>
                    <a:lumOff val="60000"/>
                  </a:schemeClr>
                </a:solidFill>
              </a:rPr>
              <a:t> 500 de </a:t>
            </a:r>
            <a:r>
              <a:rPr lang="en-US" sz="1500" dirty="0" err="1">
                <a:solidFill>
                  <a:schemeClr val="accent1">
                    <a:lumMod val="40000"/>
                    <a:lumOff val="60000"/>
                  </a:schemeClr>
                </a:solidFill>
              </a:rPr>
              <a:t>participanți</a:t>
            </a:r>
            <a:r>
              <a:rPr lang="ro-RO" sz="1500" dirty="0">
                <a:solidFill>
                  <a:schemeClr val="accent1">
                    <a:lumMod val="40000"/>
                    <a:lumOff val="60000"/>
                  </a:schemeClr>
                </a:solidFill>
              </a:rPr>
              <a:t>;</a:t>
            </a:r>
            <a:endParaRPr lang="en-GB" sz="1500" dirty="0">
              <a:solidFill>
                <a:schemeClr val="accent1">
                  <a:lumMod val="40000"/>
                  <a:lumOff val="60000"/>
                </a:schemeClr>
              </a:solidFill>
            </a:endParaRPr>
          </a:p>
          <a:p>
            <a:pPr marL="285750" indent="-285750">
              <a:buFont typeface="Wingdings" panose="05000000000000000000" pitchFamily="2" charset="2"/>
              <a:buChar char="§"/>
            </a:pPr>
            <a:r>
              <a:rPr lang="en-US" sz="1500" dirty="0">
                <a:solidFill>
                  <a:schemeClr val="accent1">
                    <a:lumMod val="40000"/>
                    <a:lumOff val="60000"/>
                  </a:schemeClr>
                </a:solidFill>
              </a:rPr>
              <a:t>3 </a:t>
            </a:r>
            <a:r>
              <a:rPr lang="en-US" sz="1500" dirty="0" err="1">
                <a:solidFill>
                  <a:schemeClr val="accent1">
                    <a:lumMod val="40000"/>
                    <a:lumOff val="60000"/>
                  </a:schemeClr>
                </a:solidFill>
              </a:rPr>
              <a:t>Regulamente</a:t>
            </a:r>
            <a:r>
              <a:rPr lang="en-US" sz="1500" dirty="0">
                <a:solidFill>
                  <a:schemeClr val="accent1">
                    <a:lumMod val="40000"/>
                    <a:lumOff val="60000"/>
                  </a:schemeClr>
                </a:solidFill>
              </a:rPr>
              <a:t> de </a:t>
            </a:r>
            <a:r>
              <a:rPr lang="en-US" sz="1500" dirty="0" err="1">
                <a:solidFill>
                  <a:schemeClr val="accent1">
                    <a:lumMod val="40000"/>
                    <a:lumOff val="60000"/>
                  </a:schemeClr>
                </a:solidFill>
              </a:rPr>
              <a:t>selecție</a:t>
            </a:r>
            <a:r>
              <a:rPr lang="en-US" sz="1500" dirty="0">
                <a:solidFill>
                  <a:schemeClr val="accent1">
                    <a:lumMod val="40000"/>
                    <a:lumOff val="60000"/>
                  </a:schemeClr>
                </a:solidFill>
              </a:rPr>
              <a:t> „</a:t>
            </a:r>
            <a:r>
              <a:rPr lang="en-US" sz="1500" dirty="0" err="1">
                <a:solidFill>
                  <a:schemeClr val="accent1">
                    <a:lumMod val="40000"/>
                    <a:lumOff val="60000"/>
                  </a:schemeClr>
                </a:solidFill>
              </a:rPr>
              <a:t>Creatori</a:t>
            </a:r>
            <a:r>
              <a:rPr lang="en-US" sz="1500" dirty="0">
                <a:solidFill>
                  <a:schemeClr val="accent1">
                    <a:lumMod val="40000"/>
                    <a:lumOff val="60000"/>
                  </a:schemeClr>
                </a:solidFill>
              </a:rPr>
              <a:t> de </a:t>
            </a:r>
            <a:r>
              <a:rPr lang="en-US" sz="1500" dirty="0" err="1">
                <a:solidFill>
                  <a:schemeClr val="accent1">
                    <a:lumMod val="40000"/>
                    <a:lumOff val="60000"/>
                  </a:schemeClr>
                </a:solidFill>
              </a:rPr>
              <a:t>educație</a:t>
            </a:r>
            <a:r>
              <a:rPr lang="en-US" sz="1500" dirty="0">
                <a:solidFill>
                  <a:schemeClr val="accent1">
                    <a:lumMod val="40000"/>
                    <a:lumOff val="60000"/>
                  </a:schemeClr>
                </a:solidFill>
              </a:rPr>
              <a:t>”-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I-a -2019,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II-a -2020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III-a -2021</a:t>
            </a:r>
            <a:endParaRPr lang="en-GB" sz="1500" dirty="0">
              <a:solidFill>
                <a:schemeClr val="accent1">
                  <a:lumMod val="40000"/>
                  <a:lumOff val="60000"/>
                </a:schemeClr>
              </a:solidFill>
            </a:endParaRPr>
          </a:p>
          <a:p>
            <a:pPr marL="285750" indent="-285750">
              <a:buFont typeface="Wingdings" panose="05000000000000000000" pitchFamily="2" charset="2"/>
              <a:buChar char="§"/>
            </a:pPr>
            <a:r>
              <a:rPr lang="en-US" sz="1500" dirty="0" err="1">
                <a:solidFill>
                  <a:schemeClr val="accent1">
                    <a:lumMod val="40000"/>
                    <a:lumOff val="60000"/>
                  </a:schemeClr>
                </a:solidFill>
              </a:rPr>
              <a:t>Concursul</a:t>
            </a:r>
            <a:r>
              <a:rPr lang="en-US" sz="1500" dirty="0">
                <a:solidFill>
                  <a:schemeClr val="accent1">
                    <a:lumMod val="40000"/>
                    <a:lumOff val="60000"/>
                  </a:schemeClr>
                </a:solidFill>
              </a:rPr>
              <a:t> de </a:t>
            </a:r>
            <a:r>
              <a:rPr lang="en-US" sz="1500" dirty="0" err="1">
                <a:solidFill>
                  <a:schemeClr val="accent1">
                    <a:lumMod val="40000"/>
                    <a:lumOff val="60000"/>
                  </a:schemeClr>
                </a:solidFill>
              </a:rPr>
              <a:t>bune</a:t>
            </a:r>
            <a:r>
              <a:rPr lang="en-US" sz="1500" dirty="0">
                <a:solidFill>
                  <a:schemeClr val="accent1">
                    <a:lumMod val="40000"/>
                    <a:lumOff val="60000"/>
                  </a:schemeClr>
                </a:solidFill>
              </a:rPr>
              <a:t> </a:t>
            </a:r>
            <a:r>
              <a:rPr lang="en-US" sz="1500" dirty="0" err="1">
                <a:solidFill>
                  <a:schemeClr val="accent1">
                    <a:lumMod val="40000"/>
                    <a:lumOff val="60000"/>
                  </a:schemeClr>
                </a:solidFill>
              </a:rPr>
              <a:t>practici</a:t>
            </a:r>
            <a:r>
              <a:rPr lang="en-US" sz="1500" dirty="0">
                <a:solidFill>
                  <a:schemeClr val="accent1">
                    <a:lumMod val="40000"/>
                    <a:lumOff val="60000"/>
                  </a:schemeClr>
                </a:solidFill>
              </a:rPr>
              <a:t> </a:t>
            </a:r>
            <a:r>
              <a:rPr lang="en-US" sz="1500" dirty="0" err="1">
                <a:solidFill>
                  <a:schemeClr val="accent1">
                    <a:lumMod val="40000"/>
                    <a:lumOff val="60000"/>
                  </a:schemeClr>
                </a:solidFill>
              </a:rPr>
              <a:t>în</a:t>
            </a:r>
            <a:r>
              <a:rPr lang="en-US" sz="1500" dirty="0">
                <a:solidFill>
                  <a:schemeClr val="accent1">
                    <a:lumMod val="40000"/>
                    <a:lumOff val="60000"/>
                  </a:schemeClr>
                </a:solidFill>
              </a:rPr>
              <a:t> </a:t>
            </a:r>
            <a:r>
              <a:rPr lang="en-US" sz="1500" dirty="0" err="1">
                <a:solidFill>
                  <a:schemeClr val="accent1">
                    <a:lumMod val="40000"/>
                    <a:lumOff val="60000"/>
                  </a:schemeClr>
                </a:solidFill>
              </a:rPr>
              <a:t>educație</a:t>
            </a:r>
            <a:r>
              <a:rPr lang="en-US" sz="1500" dirty="0">
                <a:solidFill>
                  <a:schemeClr val="accent1">
                    <a:lumMod val="40000"/>
                    <a:lumOff val="60000"/>
                  </a:schemeClr>
                </a:solidFill>
              </a:rPr>
              <a:t> „</a:t>
            </a:r>
            <a:r>
              <a:rPr lang="en-US" sz="1500" dirty="0" err="1">
                <a:solidFill>
                  <a:schemeClr val="accent1">
                    <a:lumMod val="40000"/>
                    <a:lumOff val="60000"/>
                  </a:schemeClr>
                </a:solidFill>
              </a:rPr>
              <a:t>Creatori</a:t>
            </a:r>
            <a:r>
              <a:rPr lang="en-US" sz="1500" dirty="0">
                <a:solidFill>
                  <a:schemeClr val="accent1">
                    <a:lumMod val="40000"/>
                    <a:lumOff val="60000"/>
                  </a:schemeClr>
                </a:solidFill>
              </a:rPr>
              <a:t> de </a:t>
            </a:r>
            <a:r>
              <a:rPr lang="en-US" sz="1500" dirty="0" err="1">
                <a:solidFill>
                  <a:schemeClr val="accent1">
                    <a:lumMod val="40000"/>
                    <a:lumOff val="60000"/>
                  </a:schemeClr>
                </a:solidFill>
              </a:rPr>
              <a:t>educaţie</a:t>
            </a:r>
            <a:r>
              <a:rPr lang="en-US" sz="1500" dirty="0">
                <a:solidFill>
                  <a:schemeClr val="accent1">
                    <a:lumMod val="40000"/>
                    <a:lumOff val="60000"/>
                  </a:schemeClr>
                </a:solidFill>
              </a:rPr>
              <a:t>" -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I-a, 2019 , </a:t>
            </a:r>
            <a:r>
              <a:rPr lang="ro-RO" sz="1500" dirty="0">
                <a:solidFill>
                  <a:schemeClr val="accent1">
                    <a:lumMod val="40000"/>
                    <a:lumOff val="60000"/>
                  </a:schemeClr>
                </a:solidFill>
              </a:rPr>
              <a:t> </a:t>
            </a:r>
            <a:r>
              <a:rPr lang="en-US" sz="1500" dirty="0">
                <a:solidFill>
                  <a:schemeClr val="accent1">
                    <a:lumMod val="40000"/>
                    <a:lumOff val="60000"/>
                  </a:schemeClr>
                </a:solidFill>
              </a:rPr>
              <a:t>281 de cadre </a:t>
            </a:r>
            <a:r>
              <a:rPr lang="en-US" sz="1500" dirty="0" err="1">
                <a:solidFill>
                  <a:schemeClr val="accent1">
                    <a:lumMod val="40000"/>
                    <a:lumOff val="60000"/>
                  </a:schemeClr>
                </a:solidFill>
              </a:rPr>
              <a:t>didactice</a:t>
            </a:r>
            <a:r>
              <a:rPr lang="en-US" sz="1500" dirty="0">
                <a:solidFill>
                  <a:schemeClr val="accent1">
                    <a:lumMod val="40000"/>
                    <a:lumOff val="60000"/>
                  </a:schemeClr>
                </a:solidFill>
              </a:rPr>
              <a:t> </a:t>
            </a:r>
            <a:r>
              <a:rPr lang="en-US" sz="1500" dirty="0" err="1">
                <a:solidFill>
                  <a:schemeClr val="accent1">
                    <a:lumMod val="40000"/>
                    <a:lumOff val="60000"/>
                  </a:schemeClr>
                </a:solidFill>
              </a:rPr>
              <a:t>finaliste</a:t>
            </a:r>
            <a:r>
              <a:rPr lang="en-US" sz="1500" dirty="0">
                <a:solidFill>
                  <a:schemeClr val="accent1">
                    <a:lumMod val="40000"/>
                    <a:lumOff val="60000"/>
                  </a:schemeClr>
                </a:solidFill>
              </a:rPr>
              <a:t>, din </a:t>
            </a:r>
            <a:r>
              <a:rPr lang="en-US" sz="1500" dirty="0" err="1">
                <a:solidFill>
                  <a:schemeClr val="accent1">
                    <a:lumMod val="40000"/>
                    <a:lumOff val="60000"/>
                  </a:schemeClr>
                </a:solidFill>
              </a:rPr>
              <a:t>învățământul</a:t>
            </a:r>
            <a:r>
              <a:rPr lang="en-US" sz="1500" dirty="0">
                <a:solidFill>
                  <a:schemeClr val="accent1">
                    <a:lumMod val="40000"/>
                    <a:lumOff val="60000"/>
                  </a:schemeClr>
                </a:solidFill>
              </a:rPr>
              <a:t> </a:t>
            </a:r>
            <a:r>
              <a:rPr lang="en-US" sz="1500" dirty="0" err="1">
                <a:solidFill>
                  <a:schemeClr val="accent1">
                    <a:lumMod val="40000"/>
                    <a:lumOff val="60000"/>
                  </a:schemeClr>
                </a:solidFill>
              </a:rPr>
              <a:t>primar</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gimnazia</a:t>
            </a:r>
            <a:r>
              <a:rPr lang="en-US" sz="1500" dirty="0">
                <a:solidFill>
                  <a:schemeClr val="accent1">
                    <a:lumMod val="40000"/>
                    <a:lumOff val="60000"/>
                  </a:schemeClr>
                </a:solidFill>
              </a:rPr>
              <a:t>, cu 50 </a:t>
            </a:r>
            <a:r>
              <a:rPr lang="en-US" sz="1500" dirty="0" err="1">
                <a:solidFill>
                  <a:schemeClr val="accent1">
                    <a:lumMod val="40000"/>
                    <a:lumOff val="60000"/>
                  </a:schemeClr>
                </a:solidFill>
              </a:rPr>
              <a:t>câștigători</a:t>
            </a:r>
            <a:r>
              <a:rPr lang="en-US" sz="1500" dirty="0">
                <a:solidFill>
                  <a:schemeClr val="accent1">
                    <a:lumMod val="40000"/>
                    <a:lumOff val="60000"/>
                  </a:schemeClr>
                </a:solidFill>
              </a:rPr>
              <a:t>  (</a:t>
            </a:r>
            <a:r>
              <a:rPr lang="en-US" sz="1500" dirty="0" err="1">
                <a:solidFill>
                  <a:schemeClr val="accent1">
                    <a:lumMod val="40000"/>
                    <a:lumOff val="60000"/>
                  </a:schemeClr>
                </a:solidFill>
              </a:rPr>
              <a:t>premiu</a:t>
            </a:r>
            <a:r>
              <a:rPr lang="en-US" sz="1500" dirty="0">
                <a:solidFill>
                  <a:schemeClr val="accent1">
                    <a:lumMod val="40000"/>
                    <a:lumOff val="60000"/>
                  </a:schemeClr>
                </a:solidFill>
              </a:rPr>
              <a:t> de </a:t>
            </a:r>
            <a:r>
              <a:rPr lang="ro-RO" sz="1500" dirty="0">
                <a:solidFill>
                  <a:schemeClr val="accent1">
                    <a:lumMod val="40000"/>
                    <a:lumOff val="60000"/>
                  </a:schemeClr>
                </a:solidFill>
              </a:rPr>
              <a:t> 3000 ron</a:t>
            </a:r>
            <a:r>
              <a:rPr lang="en-US" sz="1500" dirty="0">
                <a:solidFill>
                  <a:schemeClr val="accent1">
                    <a:lumMod val="40000"/>
                    <a:lumOff val="60000"/>
                  </a:schemeClr>
                </a:solidFill>
              </a:rPr>
              <a:t>)</a:t>
            </a:r>
            <a:r>
              <a:rPr lang="ro-RO" sz="1500" dirty="0">
                <a:solidFill>
                  <a:schemeClr val="accent1">
                    <a:lumMod val="40000"/>
                    <a:lumOff val="60000"/>
                  </a:schemeClr>
                </a:solidFill>
              </a:rPr>
              <a:t>;</a:t>
            </a:r>
            <a:endParaRPr lang="en-GB" sz="1500" dirty="0">
              <a:solidFill>
                <a:schemeClr val="accent1">
                  <a:lumMod val="40000"/>
                  <a:lumOff val="60000"/>
                </a:schemeClr>
              </a:solidFill>
            </a:endParaRPr>
          </a:p>
          <a:p>
            <a:pPr marL="285750" indent="-285750">
              <a:buFont typeface="Wingdings" panose="05000000000000000000" pitchFamily="2" charset="2"/>
              <a:buChar char="§"/>
            </a:pPr>
            <a:r>
              <a:rPr lang="en-US" sz="1500" dirty="0" err="1">
                <a:solidFill>
                  <a:schemeClr val="accent1">
                    <a:lumMod val="40000"/>
                    <a:lumOff val="60000"/>
                  </a:schemeClr>
                </a:solidFill>
              </a:rPr>
              <a:t>Concursul</a:t>
            </a:r>
            <a:r>
              <a:rPr lang="en-US" sz="1500" dirty="0">
                <a:solidFill>
                  <a:schemeClr val="accent1">
                    <a:lumMod val="40000"/>
                    <a:lumOff val="60000"/>
                  </a:schemeClr>
                </a:solidFill>
              </a:rPr>
              <a:t> de </a:t>
            </a:r>
            <a:r>
              <a:rPr lang="en-US" sz="1500" dirty="0" err="1">
                <a:solidFill>
                  <a:schemeClr val="accent1">
                    <a:lumMod val="40000"/>
                    <a:lumOff val="60000"/>
                  </a:schemeClr>
                </a:solidFill>
              </a:rPr>
              <a:t>bune</a:t>
            </a:r>
            <a:r>
              <a:rPr lang="en-US" sz="1500" dirty="0">
                <a:solidFill>
                  <a:schemeClr val="accent1">
                    <a:lumMod val="40000"/>
                    <a:lumOff val="60000"/>
                  </a:schemeClr>
                </a:solidFill>
              </a:rPr>
              <a:t> </a:t>
            </a:r>
            <a:r>
              <a:rPr lang="en-US" sz="1500" dirty="0" err="1">
                <a:solidFill>
                  <a:schemeClr val="accent1">
                    <a:lumMod val="40000"/>
                    <a:lumOff val="60000"/>
                  </a:schemeClr>
                </a:solidFill>
              </a:rPr>
              <a:t>practici</a:t>
            </a:r>
            <a:r>
              <a:rPr lang="en-US" sz="1500" dirty="0">
                <a:solidFill>
                  <a:schemeClr val="accent1">
                    <a:lumMod val="40000"/>
                    <a:lumOff val="60000"/>
                  </a:schemeClr>
                </a:solidFill>
              </a:rPr>
              <a:t> </a:t>
            </a:r>
            <a:r>
              <a:rPr lang="en-US" sz="1500" dirty="0" err="1">
                <a:solidFill>
                  <a:schemeClr val="accent1">
                    <a:lumMod val="40000"/>
                    <a:lumOff val="60000"/>
                  </a:schemeClr>
                </a:solidFill>
              </a:rPr>
              <a:t>în</a:t>
            </a:r>
            <a:r>
              <a:rPr lang="en-US" sz="1500" dirty="0">
                <a:solidFill>
                  <a:schemeClr val="accent1">
                    <a:lumMod val="40000"/>
                    <a:lumOff val="60000"/>
                  </a:schemeClr>
                </a:solidFill>
              </a:rPr>
              <a:t> </a:t>
            </a:r>
            <a:r>
              <a:rPr lang="en-US" sz="1500" dirty="0" err="1">
                <a:solidFill>
                  <a:schemeClr val="accent1">
                    <a:lumMod val="40000"/>
                    <a:lumOff val="60000"/>
                  </a:schemeClr>
                </a:solidFill>
              </a:rPr>
              <a:t>educație</a:t>
            </a:r>
            <a:r>
              <a:rPr lang="en-US" sz="1500" dirty="0">
                <a:solidFill>
                  <a:schemeClr val="accent1">
                    <a:lumMod val="40000"/>
                    <a:lumOff val="60000"/>
                  </a:schemeClr>
                </a:solidFill>
              </a:rPr>
              <a:t> „</a:t>
            </a:r>
            <a:r>
              <a:rPr lang="en-US" sz="1500" dirty="0" err="1">
                <a:solidFill>
                  <a:schemeClr val="accent1">
                    <a:lumMod val="40000"/>
                    <a:lumOff val="60000"/>
                  </a:schemeClr>
                </a:solidFill>
              </a:rPr>
              <a:t>Creatori</a:t>
            </a:r>
            <a:r>
              <a:rPr lang="en-US" sz="1500" dirty="0">
                <a:solidFill>
                  <a:schemeClr val="accent1">
                    <a:lumMod val="40000"/>
                    <a:lumOff val="60000"/>
                  </a:schemeClr>
                </a:solidFill>
              </a:rPr>
              <a:t> de </a:t>
            </a:r>
            <a:r>
              <a:rPr lang="en-US" sz="1500" dirty="0" err="1">
                <a:solidFill>
                  <a:schemeClr val="accent1">
                    <a:lumMod val="40000"/>
                    <a:lumOff val="60000"/>
                  </a:schemeClr>
                </a:solidFill>
              </a:rPr>
              <a:t>educaţie</a:t>
            </a:r>
            <a:r>
              <a:rPr lang="en-US" sz="1500" dirty="0">
                <a:solidFill>
                  <a:schemeClr val="accent1">
                    <a:lumMod val="40000"/>
                    <a:lumOff val="60000"/>
                  </a:schemeClr>
                </a:solidFill>
              </a:rPr>
              <a:t>" -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II-a, 2020 ,</a:t>
            </a:r>
            <a:r>
              <a:rPr lang="ro-RO" sz="1500" dirty="0">
                <a:solidFill>
                  <a:schemeClr val="accent1">
                    <a:lumMod val="40000"/>
                    <a:lumOff val="60000"/>
                  </a:schemeClr>
                </a:solidFill>
              </a:rPr>
              <a:t> </a:t>
            </a:r>
            <a:r>
              <a:rPr lang="en-US" sz="1500" dirty="0">
                <a:solidFill>
                  <a:schemeClr val="accent1">
                    <a:lumMod val="40000"/>
                    <a:lumOff val="60000"/>
                  </a:schemeClr>
                </a:solidFill>
              </a:rPr>
              <a:t>293 de cadre </a:t>
            </a:r>
            <a:r>
              <a:rPr lang="en-US" sz="1500" dirty="0" err="1">
                <a:solidFill>
                  <a:schemeClr val="accent1">
                    <a:lumMod val="40000"/>
                    <a:lumOff val="60000"/>
                  </a:schemeClr>
                </a:solidFill>
              </a:rPr>
              <a:t>didactice</a:t>
            </a:r>
            <a:r>
              <a:rPr lang="en-US" sz="1500" dirty="0">
                <a:solidFill>
                  <a:schemeClr val="accent1">
                    <a:lumMod val="40000"/>
                    <a:lumOff val="60000"/>
                  </a:schemeClr>
                </a:solidFill>
              </a:rPr>
              <a:t>  </a:t>
            </a:r>
            <a:r>
              <a:rPr lang="en-US" sz="1500" dirty="0" err="1">
                <a:solidFill>
                  <a:schemeClr val="accent1">
                    <a:lumMod val="40000"/>
                    <a:lumOff val="60000"/>
                  </a:schemeClr>
                </a:solidFill>
              </a:rPr>
              <a:t>finaliste</a:t>
            </a:r>
            <a:r>
              <a:rPr lang="en-US" sz="1500" dirty="0">
                <a:solidFill>
                  <a:schemeClr val="accent1">
                    <a:lumMod val="40000"/>
                    <a:lumOff val="60000"/>
                  </a:schemeClr>
                </a:solidFill>
              </a:rPr>
              <a:t>, din </a:t>
            </a:r>
            <a:r>
              <a:rPr lang="en-US" sz="1500" dirty="0" err="1">
                <a:solidFill>
                  <a:schemeClr val="accent1">
                    <a:lumMod val="40000"/>
                    <a:lumOff val="60000"/>
                  </a:schemeClr>
                </a:solidFill>
              </a:rPr>
              <a:t>învățământul</a:t>
            </a:r>
            <a:r>
              <a:rPr lang="en-US" sz="1500" dirty="0">
                <a:solidFill>
                  <a:schemeClr val="accent1">
                    <a:lumMod val="40000"/>
                    <a:lumOff val="60000"/>
                  </a:schemeClr>
                </a:solidFill>
              </a:rPr>
              <a:t> </a:t>
            </a:r>
            <a:r>
              <a:rPr lang="en-US" sz="1500" dirty="0" err="1">
                <a:solidFill>
                  <a:schemeClr val="accent1">
                    <a:lumMod val="40000"/>
                    <a:lumOff val="60000"/>
                  </a:schemeClr>
                </a:solidFill>
              </a:rPr>
              <a:t>primar</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gimnazial</a:t>
            </a:r>
            <a:r>
              <a:rPr lang="en-US" sz="1500" dirty="0">
                <a:solidFill>
                  <a:schemeClr val="accent1">
                    <a:lumMod val="40000"/>
                    <a:lumOff val="60000"/>
                  </a:schemeClr>
                </a:solidFill>
              </a:rPr>
              <a:t>, cu  50 </a:t>
            </a:r>
            <a:r>
              <a:rPr lang="en-US" sz="1500" dirty="0" err="1">
                <a:solidFill>
                  <a:schemeClr val="accent1">
                    <a:lumMod val="40000"/>
                    <a:lumOff val="60000"/>
                  </a:schemeClr>
                </a:solidFill>
              </a:rPr>
              <a:t>câștigători</a:t>
            </a:r>
            <a:r>
              <a:rPr lang="en-US" sz="1500" dirty="0">
                <a:solidFill>
                  <a:schemeClr val="accent1">
                    <a:lumMod val="40000"/>
                    <a:lumOff val="60000"/>
                  </a:schemeClr>
                </a:solidFill>
              </a:rPr>
              <a:t> (</a:t>
            </a:r>
            <a:r>
              <a:rPr lang="en-US" sz="1500" dirty="0" err="1">
                <a:solidFill>
                  <a:schemeClr val="accent1">
                    <a:lumMod val="40000"/>
                    <a:lumOff val="60000"/>
                  </a:schemeClr>
                </a:solidFill>
              </a:rPr>
              <a:t>premiu</a:t>
            </a:r>
            <a:r>
              <a:rPr lang="en-US" sz="1500" dirty="0">
                <a:solidFill>
                  <a:schemeClr val="accent1">
                    <a:lumMod val="40000"/>
                    <a:lumOff val="60000"/>
                  </a:schemeClr>
                </a:solidFill>
              </a:rPr>
              <a:t> de 3000 </a:t>
            </a:r>
            <a:r>
              <a:rPr lang="ro-RO" sz="1500" dirty="0">
                <a:solidFill>
                  <a:schemeClr val="accent1">
                    <a:lumMod val="40000"/>
                    <a:lumOff val="60000"/>
                  </a:schemeClr>
                </a:solidFill>
              </a:rPr>
              <a:t>ron</a:t>
            </a:r>
            <a:r>
              <a:rPr lang="en-US" sz="1500" dirty="0">
                <a:solidFill>
                  <a:schemeClr val="accent1">
                    <a:lumMod val="40000"/>
                    <a:lumOff val="60000"/>
                  </a:schemeClr>
                </a:solidFill>
              </a:rPr>
              <a:t>)</a:t>
            </a:r>
            <a:r>
              <a:rPr lang="ro-RO" sz="1500" dirty="0">
                <a:solidFill>
                  <a:schemeClr val="accent1">
                    <a:lumMod val="40000"/>
                    <a:lumOff val="60000"/>
                  </a:schemeClr>
                </a:solidFill>
              </a:rPr>
              <a:t>;</a:t>
            </a:r>
          </a:p>
          <a:p>
            <a:pPr marL="285750" indent="-285750">
              <a:buFont typeface="Wingdings" panose="05000000000000000000" pitchFamily="2" charset="2"/>
              <a:buChar char="§"/>
            </a:pPr>
            <a:r>
              <a:rPr lang="en-US" sz="1500" dirty="0" err="1">
                <a:solidFill>
                  <a:schemeClr val="accent1">
                    <a:lumMod val="40000"/>
                    <a:lumOff val="60000"/>
                  </a:schemeClr>
                </a:solidFill>
              </a:rPr>
              <a:t>Concursul</a:t>
            </a:r>
            <a:r>
              <a:rPr lang="en-US" sz="1500" dirty="0">
                <a:solidFill>
                  <a:schemeClr val="accent1">
                    <a:lumMod val="40000"/>
                    <a:lumOff val="60000"/>
                  </a:schemeClr>
                </a:solidFill>
              </a:rPr>
              <a:t> de </a:t>
            </a:r>
            <a:r>
              <a:rPr lang="en-US" sz="1500" dirty="0" err="1">
                <a:solidFill>
                  <a:schemeClr val="accent1">
                    <a:lumMod val="40000"/>
                    <a:lumOff val="60000"/>
                  </a:schemeClr>
                </a:solidFill>
              </a:rPr>
              <a:t>bune</a:t>
            </a:r>
            <a:r>
              <a:rPr lang="en-US" sz="1500" dirty="0">
                <a:solidFill>
                  <a:schemeClr val="accent1">
                    <a:lumMod val="40000"/>
                    <a:lumOff val="60000"/>
                  </a:schemeClr>
                </a:solidFill>
              </a:rPr>
              <a:t> </a:t>
            </a:r>
            <a:r>
              <a:rPr lang="en-US" sz="1500" dirty="0" err="1">
                <a:solidFill>
                  <a:schemeClr val="accent1">
                    <a:lumMod val="40000"/>
                    <a:lumOff val="60000"/>
                  </a:schemeClr>
                </a:solidFill>
              </a:rPr>
              <a:t>practici</a:t>
            </a:r>
            <a:r>
              <a:rPr lang="en-US" sz="1500" dirty="0">
                <a:solidFill>
                  <a:schemeClr val="accent1">
                    <a:lumMod val="40000"/>
                    <a:lumOff val="60000"/>
                  </a:schemeClr>
                </a:solidFill>
              </a:rPr>
              <a:t> </a:t>
            </a:r>
            <a:r>
              <a:rPr lang="en-US" sz="1500" dirty="0" err="1">
                <a:solidFill>
                  <a:schemeClr val="accent1">
                    <a:lumMod val="40000"/>
                    <a:lumOff val="60000"/>
                  </a:schemeClr>
                </a:solidFill>
              </a:rPr>
              <a:t>în</a:t>
            </a:r>
            <a:r>
              <a:rPr lang="en-US" sz="1500" dirty="0">
                <a:solidFill>
                  <a:schemeClr val="accent1">
                    <a:lumMod val="40000"/>
                    <a:lumOff val="60000"/>
                  </a:schemeClr>
                </a:solidFill>
              </a:rPr>
              <a:t> </a:t>
            </a:r>
            <a:r>
              <a:rPr lang="en-US" sz="1500" dirty="0" err="1">
                <a:solidFill>
                  <a:schemeClr val="accent1">
                    <a:lumMod val="40000"/>
                    <a:lumOff val="60000"/>
                  </a:schemeClr>
                </a:solidFill>
              </a:rPr>
              <a:t>educație</a:t>
            </a:r>
            <a:r>
              <a:rPr lang="en-US" sz="1500" dirty="0">
                <a:solidFill>
                  <a:schemeClr val="accent1">
                    <a:lumMod val="40000"/>
                    <a:lumOff val="60000"/>
                  </a:schemeClr>
                </a:solidFill>
              </a:rPr>
              <a:t> „</a:t>
            </a:r>
            <a:r>
              <a:rPr lang="en-US" sz="1500" dirty="0" err="1">
                <a:solidFill>
                  <a:schemeClr val="accent1">
                    <a:lumMod val="40000"/>
                    <a:lumOff val="60000"/>
                  </a:schemeClr>
                </a:solidFill>
              </a:rPr>
              <a:t>Creatori</a:t>
            </a:r>
            <a:r>
              <a:rPr lang="en-US" sz="1500" dirty="0">
                <a:solidFill>
                  <a:schemeClr val="accent1">
                    <a:lumMod val="40000"/>
                    <a:lumOff val="60000"/>
                  </a:schemeClr>
                </a:solidFill>
              </a:rPr>
              <a:t> de </a:t>
            </a:r>
            <a:r>
              <a:rPr lang="en-US" sz="1500" dirty="0" err="1">
                <a:solidFill>
                  <a:schemeClr val="accent1">
                    <a:lumMod val="40000"/>
                    <a:lumOff val="60000"/>
                  </a:schemeClr>
                </a:solidFill>
              </a:rPr>
              <a:t>educaţie</a:t>
            </a:r>
            <a:r>
              <a:rPr lang="en-US" sz="1500" dirty="0">
                <a:solidFill>
                  <a:schemeClr val="accent1">
                    <a:lumMod val="40000"/>
                    <a:lumOff val="60000"/>
                  </a:schemeClr>
                </a:solidFill>
              </a:rPr>
              <a:t>" - </a:t>
            </a:r>
            <a:r>
              <a:rPr lang="en-US" sz="1500" dirty="0" err="1">
                <a:solidFill>
                  <a:schemeClr val="accent1">
                    <a:lumMod val="40000"/>
                    <a:lumOff val="60000"/>
                  </a:schemeClr>
                </a:solidFill>
              </a:rPr>
              <a:t>ediția</a:t>
            </a:r>
            <a:r>
              <a:rPr lang="en-US" sz="1500" dirty="0">
                <a:solidFill>
                  <a:schemeClr val="accent1">
                    <a:lumMod val="40000"/>
                    <a:lumOff val="60000"/>
                  </a:schemeClr>
                </a:solidFill>
              </a:rPr>
              <a:t> a </a:t>
            </a:r>
            <a:r>
              <a:rPr lang="ro-RO" sz="1500" dirty="0">
                <a:solidFill>
                  <a:schemeClr val="accent1">
                    <a:lumMod val="40000"/>
                    <a:lumOff val="60000"/>
                  </a:schemeClr>
                </a:solidFill>
              </a:rPr>
              <a:t>I</a:t>
            </a:r>
            <a:r>
              <a:rPr lang="en-US" sz="1500" dirty="0">
                <a:solidFill>
                  <a:schemeClr val="accent1">
                    <a:lumMod val="40000"/>
                    <a:lumOff val="60000"/>
                  </a:schemeClr>
                </a:solidFill>
              </a:rPr>
              <a:t>II-a, 202</a:t>
            </a:r>
            <a:r>
              <a:rPr lang="ro-RO" sz="1500" dirty="0">
                <a:solidFill>
                  <a:schemeClr val="accent1">
                    <a:lumMod val="40000"/>
                    <a:lumOff val="60000"/>
                  </a:schemeClr>
                </a:solidFill>
              </a:rPr>
              <a:t>1</a:t>
            </a:r>
            <a:r>
              <a:rPr lang="en-US" sz="1500" dirty="0">
                <a:solidFill>
                  <a:schemeClr val="accent1">
                    <a:lumMod val="40000"/>
                    <a:lumOff val="60000"/>
                  </a:schemeClr>
                </a:solidFill>
              </a:rPr>
              <a:t> ,</a:t>
            </a:r>
            <a:r>
              <a:rPr lang="ro-RO" sz="1500" dirty="0">
                <a:solidFill>
                  <a:schemeClr val="accent1">
                    <a:lumMod val="40000"/>
                    <a:lumOff val="60000"/>
                  </a:schemeClr>
                </a:solidFill>
              </a:rPr>
              <a:t> 164</a:t>
            </a:r>
            <a:r>
              <a:rPr lang="en-US" sz="1500" dirty="0">
                <a:solidFill>
                  <a:schemeClr val="accent1">
                    <a:lumMod val="40000"/>
                    <a:lumOff val="60000"/>
                  </a:schemeClr>
                </a:solidFill>
              </a:rPr>
              <a:t> de cadre </a:t>
            </a:r>
            <a:r>
              <a:rPr lang="en-US" sz="1500" dirty="0" err="1">
                <a:solidFill>
                  <a:schemeClr val="accent1">
                    <a:lumMod val="40000"/>
                    <a:lumOff val="60000"/>
                  </a:schemeClr>
                </a:solidFill>
              </a:rPr>
              <a:t>didactice</a:t>
            </a:r>
            <a:r>
              <a:rPr lang="en-US" sz="1500" dirty="0">
                <a:solidFill>
                  <a:schemeClr val="accent1">
                    <a:lumMod val="40000"/>
                    <a:lumOff val="60000"/>
                  </a:schemeClr>
                </a:solidFill>
              </a:rPr>
              <a:t>  </a:t>
            </a:r>
            <a:r>
              <a:rPr lang="en-US" sz="1500" dirty="0" err="1">
                <a:solidFill>
                  <a:schemeClr val="accent1">
                    <a:lumMod val="40000"/>
                    <a:lumOff val="60000"/>
                  </a:schemeClr>
                </a:solidFill>
              </a:rPr>
              <a:t>finaliste</a:t>
            </a:r>
            <a:r>
              <a:rPr lang="en-US" sz="1500" dirty="0">
                <a:solidFill>
                  <a:schemeClr val="accent1">
                    <a:lumMod val="40000"/>
                    <a:lumOff val="60000"/>
                  </a:schemeClr>
                </a:solidFill>
              </a:rPr>
              <a:t>, din </a:t>
            </a:r>
            <a:r>
              <a:rPr lang="en-US" sz="1500" dirty="0" err="1">
                <a:solidFill>
                  <a:schemeClr val="accent1">
                    <a:lumMod val="40000"/>
                    <a:lumOff val="60000"/>
                  </a:schemeClr>
                </a:solidFill>
              </a:rPr>
              <a:t>învățământul</a:t>
            </a:r>
            <a:r>
              <a:rPr lang="en-US" sz="1500" dirty="0">
                <a:solidFill>
                  <a:schemeClr val="accent1">
                    <a:lumMod val="40000"/>
                    <a:lumOff val="60000"/>
                  </a:schemeClr>
                </a:solidFill>
              </a:rPr>
              <a:t> </a:t>
            </a:r>
            <a:r>
              <a:rPr lang="en-US" sz="1500" dirty="0" err="1">
                <a:solidFill>
                  <a:schemeClr val="accent1">
                    <a:lumMod val="40000"/>
                    <a:lumOff val="60000"/>
                  </a:schemeClr>
                </a:solidFill>
              </a:rPr>
              <a:t>primar</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gimnazial</a:t>
            </a:r>
            <a:r>
              <a:rPr lang="en-US" sz="1500" dirty="0">
                <a:solidFill>
                  <a:schemeClr val="accent1">
                    <a:lumMod val="40000"/>
                    <a:lumOff val="60000"/>
                  </a:schemeClr>
                </a:solidFill>
              </a:rPr>
              <a:t>, cu  50 </a:t>
            </a:r>
            <a:r>
              <a:rPr lang="en-US" sz="1500" dirty="0" err="1">
                <a:solidFill>
                  <a:schemeClr val="accent1">
                    <a:lumMod val="40000"/>
                    <a:lumOff val="60000"/>
                  </a:schemeClr>
                </a:solidFill>
              </a:rPr>
              <a:t>câștigători</a:t>
            </a:r>
            <a:r>
              <a:rPr lang="en-US" sz="1500" dirty="0">
                <a:solidFill>
                  <a:schemeClr val="accent1">
                    <a:lumMod val="40000"/>
                    <a:lumOff val="60000"/>
                  </a:schemeClr>
                </a:solidFill>
              </a:rPr>
              <a:t> (</a:t>
            </a:r>
            <a:r>
              <a:rPr lang="en-US" sz="1500" dirty="0" err="1">
                <a:solidFill>
                  <a:schemeClr val="accent1">
                    <a:lumMod val="40000"/>
                    <a:lumOff val="60000"/>
                  </a:schemeClr>
                </a:solidFill>
              </a:rPr>
              <a:t>premiu</a:t>
            </a:r>
            <a:r>
              <a:rPr lang="en-US" sz="1500" dirty="0">
                <a:solidFill>
                  <a:schemeClr val="accent1">
                    <a:lumMod val="40000"/>
                    <a:lumOff val="60000"/>
                  </a:schemeClr>
                </a:solidFill>
              </a:rPr>
              <a:t> de 3000 </a:t>
            </a:r>
            <a:r>
              <a:rPr lang="ro-RO" sz="1500" dirty="0">
                <a:solidFill>
                  <a:schemeClr val="accent1">
                    <a:lumMod val="40000"/>
                    <a:lumOff val="60000"/>
                  </a:schemeClr>
                </a:solidFill>
              </a:rPr>
              <a:t>ron</a:t>
            </a:r>
            <a:r>
              <a:rPr lang="en-US" sz="1500" dirty="0">
                <a:solidFill>
                  <a:schemeClr val="accent1">
                    <a:lumMod val="40000"/>
                    <a:lumOff val="60000"/>
                  </a:schemeClr>
                </a:solidFill>
              </a:rPr>
              <a:t>)</a:t>
            </a:r>
            <a:r>
              <a:rPr lang="ro-RO" sz="1500" dirty="0">
                <a:solidFill>
                  <a:schemeClr val="accent1">
                    <a:lumMod val="40000"/>
                    <a:lumOff val="60000"/>
                  </a:schemeClr>
                </a:solidFill>
              </a:rPr>
              <a:t>;</a:t>
            </a:r>
            <a:endParaRPr lang="en-GB" sz="1500" dirty="0">
              <a:solidFill>
                <a:schemeClr val="accent1">
                  <a:lumMod val="40000"/>
                  <a:lumOff val="60000"/>
                </a:schemeClr>
              </a:solidFill>
            </a:endParaRPr>
          </a:p>
          <a:p>
            <a:pPr marL="285750" indent="-285750">
              <a:buFont typeface="Wingdings" panose="05000000000000000000" pitchFamily="2" charset="2"/>
              <a:buChar char="§"/>
            </a:pPr>
            <a:r>
              <a:rPr lang="ro-RO" sz="1500" dirty="0">
                <a:solidFill>
                  <a:schemeClr val="accent1">
                    <a:lumMod val="40000"/>
                    <a:lumOff val="60000"/>
                  </a:schemeClr>
                </a:solidFill>
              </a:rPr>
              <a:t>O</a:t>
            </a:r>
            <a:r>
              <a:rPr lang="en-US" sz="1500" dirty="0" err="1">
                <a:solidFill>
                  <a:schemeClr val="accent1">
                    <a:lumMod val="40000"/>
                    <a:lumOff val="60000"/>
                  </a:schemeClr>
                </a:solidFill>
              </a:rPr>
              <a:t>rganizare</a:t>
            </a:r>
            <a:r>
              <a:rPr lang="ro-RO" sz="1500" dirty="0">
                <a:solidFill>
                  <a:schemeClr val="accent1">
                    <a:lumMod val="40000"/>
                    <a:lumOff val="60000"/>
                  </a:schemeClr>
                </a:solidFill>
              </a:rPr>
              <a:t>a</a:t>
            </a:r>
            <a:r>
              <a:rPr lang="en-US" sz="1500" dirty="0">
                <a:solidFill>
                  <a:schemeClr val="accent1">
                    <a:lumMod val="40000"/>
                    <a:lumOff val="60000"/>
                  </a:schemeClr>
                </a:solidFill>
              </a:rPr>
              <a:t> </a:t>
            </a:r>
            <a:r>
              <a:rPr lang="en-US" sz="1500" dirty="0" err="1">
                <a:solidFill>
                  <a:schemeClr val="accent1">
                    <a:lumMod val="40000"/>
                    <a:lumOff val="60000"/>
                  </a:schemeClr>
                </a:solidFill>
              </a:rPr>
              <a:t>și</a:t>
            </a:r>
            <a:r>
              <a:rPr lang="en-US" sz="1500" dirty="0">
                <a:solidFill>
                  <a:schemeClr val="accent1">
                    <a:lumMod val="40000"/>
                    <a:lumOff val="60000"/>
                  </a:schemeClr>
                </a:solidFill>
              </a:rPr>
              <a:t> </a:t>
            </a:r>
            <a:r>
              <a:rPr lang="en-US" sz="1500" dirty="0" err="1">
                <a:solidFill>
                  <a:schemeClr val="accent1">
                    <a:lumMod val="40000"/>
                    <a:lumOff val="60000"/>
                  </a:schemeClr>
                </a:solidFill>
              </a:rPr>
              <a:t>desfășurare</a:t>
            </a:r>
            <a:r>
              <a:rPr lang="ro-RO" sz="1500" dirty="0">
                <a:solidFill>
                  <a:schemeClr val="accent1">
                    <a:lumMod val="40000"/>
                    <a:lumOff val="60000"/>
                  </a:schemeClr>
                </a:solidFill>
              </a:rPr>
              <a:t>a</a:t>
            </a:r>
            <a:r>
              <a:rPr lang="en-US" sz="1500" dirty="0">
                <a:solidFill>
                  <a:schemeClr val="accent1">
                    <a:lumMod val="40000"/>
                    <a:lumOff val="60000"/>
                  </a:schemeClr>
                </a:solidFill>
              </a:rPr>
              <a:t> a </a:t>
            </a:r>
            <a:r>
              <a:rPr lang="ro-RO" sz="1500" dirty="0">
                <a:solidFill>
                  <a:schemeClr val="accent1">
                    <a:lumMod val="40000"/>
                    <a:lumOff val="60000"/>
                  </a:schemeClr>
                </a:solidFill>
              </a:rPr>
              <a:t>90</a:t>
            </a:r>
            <a:r>
              <a:rPr lang="en-US" sz="1500" dirty="0">
                <a:solidFill>
                  <a:schemeClr val="accent1">
                    <a:lumMod val="40000"/>
                    <a:lumOff val="60000"/>
                  </a:schemeClr>
                </a:solidFill>
              </a:rPr>
              <a:t> </a:t>
            </a:r>
            <a:r>
              <a:rPr lang="en-US" sz="1500" dirty="0" err="1">
                <a:solidFill>
                  <a:schemeClr val="accent1">
                    <a:lumMod val="40000"/>
                    <a:lumOff val="60000"/>
                  </a:schemeClr>
                </a:solidFill>
              </a:rPr>
              <a:t>workshopuri</a:t>
            </a:r>
            <a:r>
              <a:rPr lang="ro-RO" sz="1500" dirty="0">
                <a:solidFill>
                  <a:schemeClr val="accent1">
                    <a:lumMod val="40000"/>
                    <a:lumOff val="60000"/>
                  </a:schemeClr>
                </a:solidFill>
              </a:rPr>
              <a:t> în anii școlari 2020-2021  și 2021-2022– 4232 participanți.  </a:t>
            </a:r>
            <a:endParaRPr lang="en-GB" sz="1500" dirty="0">
              <a:solidFill>
                <a:schemeClr val="accent1">
                  <a:lumMod val="40000"/>
                  <a:lumOff val="6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en-GB" dirty="0">
              <a:solidFill>
                <a:schemeClr val="accent1">
                  <a:lumMod val="20000"/>
                  <a:lumOff val="80000"/>
                </a:schemeClr>
              </a:solidFill>
            </a:endParaRPr>
          </a:p>
        </p:txBody>
      </p:sp>
    </p:spTree>
    <p:extLst>
      <p:ext uri="{BB962C8B-B14F-4D97-AF65-F5344CB8AC3E}">
        <p14:creationId xmlns:p14="http://schemas.microsoft.com/office/powerpoint/2010/main" val="257004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54" y="1212784"/>
            <a:ext cx="1851612" cy="1962334"/>
          </a:xfrm>
          <a:prstGeom prst="rect">
            <a:avLst/>
          </a:prstGeom>
        </p:spPr>
      </p:pic>
      <p:sp>
        <p:nvSpPr>
          <p:cNvPr id="5" name="TextBox 4"/>
          <p:cNvSpPr txBox="1"/>
          <p:nvPr/>
        </p:nvSpPr>
        <p:spPr>
          <a:xfrm>
            <a:off x="225755" y="2157320"/>
            <a:ext cx="8647612" cy="4862870"/>
          </a:xfrm>
          <a:prstGeom prst="rect">
            <a:avLst/>
          </a:prstGeom>
          <a:noFill/>
        </p:spPr>
        <p:txBody>
          <a:bodyPr wrap="square" rtlCol="0">
            <a:spAutoFit/>
          </a:bodyPr>
          <a:lstStyle/>
          <a:p>
            <a:pPr algn="just"/>
            <a:r>
              <a:rPr lang="en-US" b="1" dirty="0">
                <a:solidFill>
                  <a:schemeClr val="accent1">
                    <a:lumMod val="20000"/>
                    <a:lumOff val="80000"/>
                  </a:schemeClr>
                </a:solidFill>
              </a:rPr>
              <a:t>A</a:t>
            </a:r>
            <a:r>
              <a:rPr lang="ro-RO" b="1" dirty="0">
                <a:solidFill>
                  <a:schemeClr val="accent1">
                    <a:lumMod val="20000"/>
                    <a:lumOff val="80000"/>
                  </a:schemeClr>
                </a:solidFill>
              </a:rPr>
              <a:t>5. Fundamentarea deciziilor pe date de cercetare</a:t>
            </a:r>
          </a:p>
          <a:p>
            <a:endParaRPr lang="ro-RO" sz="1400" b="1" dirty="0">
              <a:solidFill>
                <a:schemeClr val="accent1">
                  <a:lumMod val="20000"/>
                  <a:lumOff val="80000"/>
                </a:schemeClr>
              </a:solidFill>
            </a:endParaRPr>
          </a:p>
          <a:p>
            <a:r>
              <a:rPr lang="ro-RO" sz="1400" b="1" dirty="0">
                <a:solidFill>
                  <a:schemeClr val="accent1">
                    <a:lumMod val="20000"/>
                    <a:lumOff val="80000"/>
                  </a:schemeClr>
                </a:solidFill>
              </a:rPr>
              <a:t>Activitățile de cercetare, coordonate de Centrul Național de Politici și Evaluare în Educație au condus la elaborarea unor documente importante, printre care:  </a:t>
            </a:r>
          </a:p>
          <a:p>
            <a:pPr marL="285750" indent="-285750">
              <a:buFont typeface="Arial" panose="020B0604020202020204" pitchFamily="34" charset="0"/>
              <a:buChar char="•"/>
            </a:pPr>
            <a:r>
              <a:rPr lang="ro-RO" sz="1400" dirty="0">
                <a:solidFill>
                  <a:schemeClr val="accent1">
                    <a:lumMod val="20000"/>
                    <a:lumOff val="80000"/>
                  </a:schemeClr>
                </a:solidFill>
              </a:rPr>
              <a:t>Raportul privind nevoile de formare ale cadrelor didactice din învățământul primar și gimnazial în domeniul abilitării curriculare; </a:t>
            </a:r>
          </a:p>
          <a:p>
            <a:pPr marL="285750" indent="-285750">
              <a:buFont typeface="Arial" panose="020B0604020202020204" pitchFamily="34" charset="0"/>
              <a:buChar char="•"/>
            </a:pPr>
            <a:r>
              <a:rPr lang="ro-RO" sz="1400" dirty="0">
                <a:solidFill>
                  <a:schemeClr val="accent1">
                    <a:lumMod val="20000"/>
                    <a:lumOff val="80000"/>
                  </a:schemeClr>
                </a:solidFill>
              </a:rPr>
              <a:t>Raportul privind situația Curriculumului la Decizia Școlii și a cadrului actual de reglementare; </a:t>
            </a:r>
          </a:p>
          <a:p>
            <a:pPr marL="285750" indent="-285750">
              <a:buFont typeface="Arial" panose="020B0604020202020204" pitchFamily="34" charset="0"/>
              <a:buChar char="•"/>
            </a:pPr>
            <a:r>
              <a:rPr lang="ro-RO" sz="1400" dirty="0">
                <a:solidFill>
                  <a:schemeClr val="accent1">
                    <a:lumMod val="20000"/>
                    <a:lumOff val="80000"/>
                  </a:schemeClr>
                </a:solidFill>
              </a:rPr>
              <a:t>Analiza comparativă a recomandărilor europene referitoare la competențele-cheie; </a:t>
            </a:r>
          </a:p>
          <a:p>
            <a:pPr marL="285750" indent="-285750">
              <a:buFont typeface="Arial" panose="020B0604020202020204" pitchFamily="34" charset="0"/>
              <a:buChar char="•"/>
            </a:pPr>
            <a:r>
              <a:rPr lang="ro-RO" sz="1400" dirty="0">
                <a:solidFill>
                  <a:schemeClr val="accent1">
                    <a:lumMod val="20000"/>
                    <a:lumOff val="80000"/>
                  </a:schemeClr>
                </a:solidFill>
              </a:rPr>
              <a:t>Analiza nevoilor cadrelor didactice legate de utilizarea și crearea de Resurse Educaționale Deschise;</a:t>
            </a:r>
          </a:p>
          <a:p>
            <a:pPr marL="285750" indent="-285750">
              <a:buFont typeface="Arial" panose="020B0604020202020204" pitchFamily="34" charset="0"/>
              <a:buChar char="•"/>
            </a:pPr>
            <a:r>
              <a:rPr lang="ro-RO" sz="1400" dirty="0">
                <a:solidFill>
                  <a:schemeClr val="accent1">
                    <a:lumMod val="20000"/>
                    <a:lumOff val="80000"/>
                  </a:schemeClr>
                </a:solidFill>
              </a:rPr>
              <a:t>Strategia de adaptare curriculară la nevoile elevilor din grupuri vulnerabile</a:t>
            </a:r>
          </a:p>
          <a:p>
            <a:pPr marL="285750" indent="-285750">
              <a:buFont typeface="Arial" panose="020B0604020202020204" pitchFamily="34" charset="0"/>
              <a:buChar char="•"/>
            </a:pPr>
            <a:r>
              <a:rPr lang="ro-RO" sz="1400" dirty="0">
                <a:solidFill>
                  <a:schemeClr val="accent1">
                    <a:lumMod val="20000"/>
                    <a:lumOff val="80000"/>
                  </a:schemeClr>
                </a:solidFill>
              </a:rPr>
              <a:t>Instrumentele utilizate în activitatea experților ce implementează Strategia de adaptare curriculară la nevoile elevilor din grupuri vulnerabile, anume Jurnalul didactic, Fișe de observare a progresului elevilor etc.; </a:t>
            </a:r>
          </a:p>
          <a:p>
            <a:pPr marL="285750" indent="-285750">
              <a:buFont typeface="Arial" panose="020B0604020202020204" pitchFamily="34" charset="0"/>
              <a:buChar char="•"/>
            </a:pPr>
            <a:r>
              <a:rPr lang="ro-RO" sz="1400" dirty="0">
                <a:solidFill>
                  <a:schemeClr val="accent1">
                    <a:lumMod val="20000"/>
                    <a:lumOff val="80000"/>
                  </a:schemeClr>
                </a:solidFill>
              </a:rPr>
              <a:t>Raportul privind setul revizuit de competențe cheie pentru învățarea pe tot parcursul vieții și implicațiile pentru dezvoltarea curriculară, practicile la clasă și formarea profesorilor. </a:t>
            </a:r>
          </a:p>
          <a:p>
            <a:endParaRPr lang="ro-RO" sz="1400" dirty="0">
              <a:solidFill>
                <a:schemeClr val="accent1">
                  <a:lumMod val="20000"/>
                  <a:lumOff val="80000"/>
                </a:schemeClr>
              </a:solidFill>
            </a:endParaRPr>
          </a:p>
          <a:p>
            <a:endParaRPr lang="ro-RO" sz="1400" b="1" dirty="0">
              <a:solidFill>
                <a:schemeClr val="accent1">
                  <a:lumMod val="20000"/>
                  <a:lumOff val="80000"/>
                </a:schemeClr>
              </a:solidFill>
            </a:endParaRPr>
          </a:p>
          <a:p>
            <a:endParaRPr lang="ro-RO" sz="1400" b="1" dirty="0">
              <a:solidFill>
                <a:schemeClr val="accent1">
                  <a:lumMod val="20000"/>
                  <a:lumOff val="80000"/>
                </a:schemeClr>
              </a:solidFill>
            </a:endParaRPr>
          </a:p>
          <a:p>
            <a:endParaRPr lang="ro-RO" sz="1400" b="1" dirty="0">
              <a:solidFill>
                <a:schemeClr val="accent1">
                  <a:lumMod val="20000"/>
                  <a:lumOff val="80000"/>
                </a:schemeClr>
              </a:solidFill>
            </a:endParaRPr>
          </a:p>
          <a:p>
            <a:endParaRPr lang="ro-RO" b="1" dirty="0">
              <a:solidFill>
                <a:schemeClr val="accent1">
                  <a:lumMod val="20000"/>
                  <a:lumOff val="80000"/>
                </a:schemeClr>
              </a:solidFill>
            </a:endParaRPr>
          </a:p>
          <a:p>
            <a:endParaRPr lang="ro-RO" b="1" dirty="0">
              <a:solidFill>
                <a:schemeClr val="accent1">
                  <a:lumMod val="20000"/>
                  <a:lumOff val="80000"/>
                </a:schemeClr>
              </a:solidFill>
            </a:endParaRPr>
          </a:p>
          <a:p>
            <a:endParaRPr lang="en-GB" dirty="0">
              <a:solidFill>
                <a:schemeClr val="accent1">
                  <a:lumMod val="20000"/>
                  <a:lumOff val="80000"/>
                </a:schemeClr>
              </a:solidFill>
            </a:endParaRPr>
          </a:p>
        </p:txBody>
      </p:sp>
    </p:spTree>
    <p:extLst>
      <p:ext uri="{BB962C8B-B14F-4D97-AF65-F5344CB8AC3E}">
        <p14:creationId xmlns:p14="http://schemas.microsoft.com/office/powerpoint/2010/main" val="414100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571" y="1259968"/>
            <a:ext cx="2155256" cy="1631328"/>
          </a:xfrm>
          <a:prstGeom prst="rect">
            <a:avLst/>
          </a:prstGeom>
        </p:spPr>
      </p:pic>
      <p:sp>
        <p:nvSpPr>
          <p:cNvPr id="5" name="TextBox 4"/>
          <p:cNvSpPr txBox="1"/>
          <p:nvPr/>
        </p:nvSpPr>
        <p:spPr>
          <a:xfrm>
            <a:off x="296091" y="2311324"/>
            <a:ext cx="8647612" cy="49552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a:t>
            </a:r>
            <a:r>
              <a:rPr kumimoji="0" lang="ro-RO" sz="16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ro-RO" sz="1600" b="1"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o-RO" sz="16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Evaluarea competențelor absolvenților clasei a IV-a din perspectiva achiziției competențelor cheie, cu focalizare pe elevii din categorii dezavantajate</a:t>
            </a:r>
            <a:endParaRPr kumimoji="0" lang="ro-RO"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Arial" panose="020B0604020202020204" pitchFamily="34" charset="0"/>
              </a:rPr>
              <a:t>o cercetare realizată pe eșantion reprezentativ, centrată pe măsurarea competențelor cheie la nivelul elevilor de clasa a IV-a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altLang="ro-RO" sz="1600" i="0" u="none" strike="noStrike" kern="1200" cap="none" spc="0" normalizeH="0" baseline="0" noProof="0" dirty="0">
                <a:ln>
                  <a:noFill/>
                </a:ln>
                <a:solidFill>
                  <a:schemeClr val="bg1"/>
                </a:solidFill>
                <a:effectLst/>
                <a:uLnTx/>
                <a:uFillTx/>
                <a:latin typeface="Calibri" panose="020F0502020204030204"/>
                <a:cs typeface="Times New Roman" panose="02020603050405020304" pitchFamily="18" charset="0"/>
              </a:rPr>
              <a:t>o metodologie cadru de analiză a competențelor cheie la nivelul elevilor de clasa a IV-a; set de instrumente de cercetare (teste integrate pentru elevi; fișă de observare a activității elevilor la clasă; chestionare elevi, profesori, directori școli; ghiduri de focus-grup elevi, profesori, părinți)</a:t>
            </a:r>
            <a:endParaRPr kumimoji="0" lang="en-GB" sz="1600" i="0" u="none" strike="noStrike" kern="1200" cap="none" spc="0" normalizeH="0" baseline="0" noProof="0" dirty="0">
              <a:ln>
                <a:noFill/>
              </a:ln>
              <a:solidFill>
                <a:schemeClr val="bg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374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572" y="1347730"/>
            <a:ext cx="2155257" cy="1927187"/>
          </a:xfrm>
          <a:prstGeom prst="rect">
            <a:avLst/>
          </a:prstGeom>
        </p:spPr>
      </p:pic>
      <p:sp>
        <p:nvSpPr>
          <p:cNvPr id="5" name="TextBox 4"/>
          <p:cNvSpPr txBox="1"/>
          <p:nvPr/>
        </p:nvSpPr>
        <p:spPr>
          <a:xfrm>
            <a:off x="305716" y="2224697"/>
            <a:ext cx="8647612" cy="5970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A</a:t>
            </a:r>
            <a:r>
              <a:rPr kumimoji="0" lang="ro-RO" sz="1600" b="1" i="0" u="none" strike="noStrike" kern="1200" cap="none" spc="0" normalizeH="0" baseline="0" noProof="0" dirty="0">
                <a:ln>
                  <a:noFill/>
                </a:ln>
                <a:solidFill>
                  <a:schemeClr val="bg1"/>
                </a:solidFill>
                <a:effectLst/>
                <a:uLnTx/>
                <a:uFillTx/>
                <a:latin typeface="Calibri" panose="020F0502020204030204"/>
                <a:ea typeface="+mn-ea"/>
                <a:cs typeface="+mn-cs"/>
              </a:rPr>
              <a:t>.5</a:t>
            </a: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ro-RO" sz="1600" b="1" i="0" u="none" strike="noStrike" kern="1200" cap="none" spc="0" normalizeH="0" baseline="0" noProof="0" dirty="0">
                <a:ln>
                  <a:noFill/>
                </a:ln>
                <a:solidFill>
                  <a:schemeClr val="bg1"/>
                </a:solidFill>
                <a:effectLst/>
                <a:uLnTx/>
                <a:uFillTx/>
                <a:latin typeface="Calibri" panose="020F0502020204030204"/>
                <a:ea typeface="+mn-ea"/>
                <a:cs typeface="+mn-cs"/>
              </a:rPr>
              <a:t>3</a:t>
            </a:r>
            <a:r>
              <a:rPr kumimoji="0" lang="en-US" sz="16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ro-RO" sz="16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CIDFont+F2"/>
              </a:rPr>
              <a:t>Realizarea de cercetări tematice care sprijină procesul de implementare a curriculumului bazat pe competențe cheie, cu focalizare pe elevii din categorii dezavantajate</a:t>
            </a:r>
            <a:endParaRPr kumimoji="0" lang="ro-RO" sz="1600" b="1" i="0" u="none" strike="noStrike" kern="1200" cap="none" spc="0" normalizeH="0" baseline="0" noProof="0" dirty="0">
              <a:ln>
                <a:noFill/>
              </a:ln>
              <a:solidFill>
                <a:schemeClr val="bg1"/>
              </a:solidFill>
              <a:effectLst/>
              <a:uLnTx/>
              <a:uFillTx/>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kumimoji="0" lang="ro-RO" sz="14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ro-RO" sz="1400" dirty="0">
                <a:solidFill>
                  <a:schemeClr val="bg1"/>
                </a:solidFill>
                <a:latin typeface="Calibri" panose="020F0502020204030204"/>
                <a:ea typeface="Times New Roman" panose="02020603050405020304" pitchFamily="18" charset="0"/>
                <a:cs typeface="Times New Roman" panose="02020603050405020304" pitchFamily="18" charset="0"/>
              </a:rPr>
              <a:t>„</a:t>
            </a: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Setul revizuit de competențe cheie pentru învățarea pe tot parcursul vieții. Implicații pentru dezvoltarea curriculară, practicile la clasă și formarea profesorilor</a:t>
            </a:r>
            <a:r>
              <a:rPr kumimoji="0" lang="en-US"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ro-RO" sz="14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1400" b="0" i="0"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Un document de </a:t>
            </a:r>
            <a:r>
              <a:rPr kumimoji="0" lang="en-US" sz="1400" b="0" i="0" u="none" strike="noStrike" kern="1200" cap="none" spc="0" normalizeH="0" baseline="0" noProof="0" dirty="0" err="1">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analiz</a:t>
            </a:r>
            <a:r>
              <a:rPr kumimoji="0" lang="ro-RO" sz="1400" b="0" i="0"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ă comparativă a recomandărilor europene referitoare la competențele-cheie (2006, 2018/C 189/01);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1400" b="0" i="0"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Profilul absolventului pe trei niveluri de dezvoltare (elementar, </a:t>
            </a:r>
            <a:r>
              <a:rPr kumimoji="0" lang="ro-RO" sz="1400" b="0" i="0" u="none" strike="noStrike" kern="1200" cap="none" spc="0" normalizeH="0" baseline="0" noProof="0" dirty="0" err="1">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funcţional</a:t>
            </a:r>
            <a:r>
              <a:rPr kumimoji="0" lang="ro-RO" sz="1400" b="0" i="0"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 dezvoltat), inclus ca Anexă în documentul </a:t>
            </a:r>
            <a:r>
              <a:rPr kumimoji="0" lang="ro-RO" sz="1400" b="0" i="1"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rPr>
              <a:t>Repere pentru proiectarea, actualizarea și evaluarea Curriculumului național </a:t>
            </a:r>
            <a:endParaRPr kumimoji="0" lang="en-US" sz="1400" b="0" i="1" u="none" strike="noStrike" kern="1200" cap="none" spc="0" normalizeH="0" baseline="0" noProof="0" dirty="0">
              <a:ln>
                <a:noFill/>
              </a:ln>
              <a:solidFill>
                <a:schemeClr val="bg1"/>
              </a:solidFill>
              <a:effectLst/>
              <a:uLnTx/>
              <a:uFillTx/>
              <a:latin typeface="Calibri" panose="020F0502020204030204"/>
              <a:ea typeface="Corbel" panose="020B0503020204020204" pitchFamily="34" charset="0"/>
              <a:cs typeface="Times New Roman" panose="02020603050405020304" pitchFamily="18" charset="0"/>
            </a:endParaRPr>
          </a:p>
          <a:p>
            <a:pPr lvl="0"/>
            <a:r>
              <a:rPr lang="it-IT" sz="1400" b="1" dirty="0">
                <a:solidFill>
                  <a:schemeClr val="bg1"/>
                </a:solidFill>
                <a:ea typeface="Times New Roman" panose="02020603050405020304" pitchFamily="18" charset="0"/>
              </a:rPr>
              <a:t>(documente disponibile la </a:t>
            </a:r>
            <a:r>
              <a:rPr lang="it-IT" sz="1400" b="1" dirty="0">
                <a:solidFill>
                  <a:schemeClr val="bg1"/>
                </a:solidFill>
                <a:ea typeface="Times New Roman" panose="02020603050405020304" pitchFamily="18" charset="0"/>
                <a:hlinkClick r:id="rId3"/>
              </a:rPr>
              <a:t>https://www.educred.ro/resurse-cred/</a:t>
            </a:r>
            <a:r>
              <a:rPr lang="ro-RO" sz="1400" b="1" dirty="0">
                <a:solidFill>
                  <a:schemeClr val="bg1"/>
                </a:solidFill>
                <a:ea typeface="Times New Roman" panose="02020603050405020304" pitchFamily="18" charset="0"/>
              </a:rPr>
              <a:t> </a:t>
            </a:r>
            <a:r>
              <a:rPr lang="it-IT" sz="1400" b="1" dirty="0">
                <a:solidFill>
                  <a:schemeClr val="bg1"/>
                </a:solidFill>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 </a:t>
            </a:r>
            <a:endParaRPr kumimoji="0" lang="ro-RO" sz="14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400" dirty="0">
                <a:solidFill>
                  <a:schemeClr val="bg1"/>
                </a:solidFill>
                <a:latin typeface="Calibri" panose="020F0502020204030204"/>
                <a:ea typeface="Times New Roman" panose="02020603050405020304" pitchFamily="18" charset="0"/>
              </a:rPr>
              <a:t>„</a:t>
            </a: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Un an de școală online: Contribuția proiectului CRED</a:t>
            </a:r>
            <a:r>
              <a:rPr kumimoji="0" lang="en-US"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a:t>
            </a: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  - </a:t>
            </a:r>
            <a:r>
              <a:rPr kumimoji="0" lang="ro-RO" sz="14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Times New Roman" panose="02020603050405020304" pitchFamily="18" charset="0"/>
              </a:rPr>
              <a:t>raport de cercetare</a:t>
            </a:r>
            <a:r>
              <a:rPr lang="ro-RO" sz="1400" dirty="0">
                <a:solidFill>
                  <a:schemeClr val="bg1"/>
                </a:solidFill>
                <a:latin typeface="Calibri" panose="020F0502020204030204"/>
                <a:ea typeface="Calibri" panose="020F0502020204030204" pitchFamily="34" charset="0"/>
                <a:cs typeface="Times New Roman" panose="02020603050405020304" pitchFamily="18" charset="0"/>
              </a:rPr>
              <a:t> în colaborare cu echipe de cercetare din universități ale Consorțiului Universitaria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ro-RO" sz="1400" b="1" dirty="0">
                <a:solidFill>
                  <a:schemeClr val="bg1"/>
                </a:solidFill>
                <a:latin typeface="Calibri" panose="020F0502020204030204"/>
                <a:ea typeface="Times New Roman" panose="02020603050405020304" pitchFamily="18" charset="0"/>
                <a:cs typeface="Times New Roman" panose="02020603050405020304" pitchFamily="18" charset="0"/>
              </a:rPr>
              <a:t>„</a:t>
            </a: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Proiectul CRED – practici și lecții învățate</a:t>
            </a:r>
            <a:r>
              <a:rPr kumimoji="0" lang="en-US"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a:t>
            </a:r>
            <a:r>
              <a:rPr kumimoji="0" lang="ro-RO" sz="1400" b="1"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 </a:t>
            </a:r>
            <a:r>
              <a:rPr kumimoji="0" lang="ro-RO" sz="1400" b="0" i="0" u="none" strike="noStrike" kern="1200" cap="none" spc="0" normalizeH="0" baseline="0" noProof="0" dirty="0">
                <a:ln>
                  <a:noFill/>
                </a:ln>
                <a:solidFill>
                  <a:schemeClr val="bg1"/>
                </a:solidFill>
                <a:effectLst/>
                <a:uLnTx/>
                <a:uFillTx/>
                <a:latin typeface="Calibri" panose="020F0502020204030204"/>
                <a:ea typeface="Times New Roman" panose="02020603050405020304" pitchFamily="18" charset="0"/>
                <a:cs typeface="Times New Roman" panose="02020603050405020304" pitchFamily="18" charset="0"/>
              </a:rPr>
              <a:t>(în derulare).</a:t>
            </a:r>
            <a:endParaRPr kumimoji="0" lang="en-GB" sz="1400" b="1" i="0" u="none" strike="noStrike" kern="1200" cap="none" spc="0" normalizeH="0" baseline="0" noProof="0" dirty="0">
              <a:ln>
                <a:noFill/>
              </a:ln>
              <a:solidFill>
                <a:schemeClr val="bg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2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B9BD5">
                  <a:lumMod val="40000"/>
                  <a:lumOff val="6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6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931" y="1418771"/>
            <a:ext cx="8647612" cy="1538883"/>
          </a:xfrm>
          <a:prstGeom prst="rect">
            <a:avLst/>
          </a:prstGeom>
          <a:noFill/>
        </p:spPr>
        <p:txBody>
          <a:bodyPr wrap="square" rtlCol="0">
            <a:spAutoFit/>
          </a:bodyPr>
          <a:lstStyle/>
          <a:p>
            <a:pPr algn="ctr"/>
            <a:r>
              <a:rPr lang="ro-RO" altLang="ro-RO" sz="4000" b="1" dirty="0">
                <a:solidFill>
                  <a:schemeClr val="bg1"/>
                </a:solidFill>
                <a:effectLst>
                  <a:outerShdw blurRad="38100" dist="38100" dir="2700000" algn="tl">
                    <a:srgbClr val="000000">
                      <a:alpha val="43137"/>
                    </a:srgbClr>
                  </a:outerShdw>
                </a:effectLst>
                <a:latin typeface="Calibri Light" panose="020F0302020204030204" pitchFamily="34" charset="0"/>
              </a:rPr>
              <a:t>POVESTEA CRED CONTINUĂ!</a:t>
            </a:r>
            <a:endParaRPr lang="ro-RO" altLang="ro-RO" sz="4000" b="1" dirty="0">
              <a:solidFill>
                <a:schemeClr val="bg1"/>
              </a:solidFill>
              <a:effectLst>
                <a:outerShdw blurRad="38100" dist="38100" dir="2700000" algn="tl">
                  <a:srgbClr val="000000">
                    <a:alpha val="43137"/>
                  </a:srgbClr>
                </a:outerShdw>
              </a:effectLst>
              <a:latin typeface="Calibri" panose="020F0502020204030204" pitchFamily="34" charset="0"/>
            </a:endParaRPr>
          </a:p>
          <a:p>
            <a:endParaRPr lang="ro-RO" altLang="ro-RO" b="1" dirty="0">
              <a:solidFill>
                <a:schemeClr val="bg1"/>
              </a:solidFill>
              <a:effectLst>
                <a:outerShdw blurRad="38100" dist="38100" dir="2700000" algn="tl">
                  <a:srgbClr val="000000">
                    <a:alpha val="43137"/>
                  </a:srgbClr>
                </a:outerShdw>
              </a:effectLst>
              <a:latin typeface="Calibri Light" panose="020F0302020204030204" pitchFamily="34" charset="0"/>
            </a:endParaRPr>
          </a:p>
          <a:p>
            <a:endParaRPr lang="ro-RO" altLang="ro-RO" b="1" dirty="0">
              <a:solidFill>
                <a:schemeClr val="bg1"/>
              </a:solidFill>
              <a:latin typeface="Calibri Light" panose="020F0302020204030204" pitchFamily="34" charset="0"/>
            </a:endParaRPr>
          </a:p>
          <a:p>
            <a:r>
              <a:rPr lang="ro-RO" altLang="ro-RO" b="1" dirty="0">
                <a:solidFill>
                  <a:schemeClr val="bg1"/>
                </a:solidFill>
                <a:latin typeface="Calibri Light" panose="020F0302020204030204" pitchFamily="34" charset="0"/>
              </a:rPr>
              <a:t> </a:t>
            </a:r>
            <a:endParaRPr lang="en-GB"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412" y="2265214"/>
            <a:ext cx="6092792" cy="3323071"/>
          </a:xfrm>
          <a:prstGeom prst="rect">
            <a:avLst/>
          </a:prstGeom>
        </p:spPr>
      </p:pic>
    </p:spTree>
    <p:extLst>
      <p:ext uri="{BB962C8B-B14F-4D97-AF65-F5344CB8AC3E}">
        <p14:creationId xmlns:p14="http://schemas.microsoft.com/office/powerpoint/2010/main" val="31885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700D4-6B00-4FE1-A79E-3A21FDA5C4A7}"/>
              </a:ext>
            </a:extLst>
          </p:cNvPr>
          <p:cNvSpPr txBox="1"/>
          <p:nvPr/>
        </p:nvSpPr>
        <p:spPr>
          <a:xfrm>
            <a:off x="1724628" y="2100804"/>
            <a:ext cx="553848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Titlul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proiectului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„Curriculum Relevant,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Educație</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Deschisă</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pentru</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toți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 CRED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Cod SMIS 2014+:118327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Proiect</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cofinanțat</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din Fondul Social European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prin</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Programul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Operațional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Capital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Uman</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2014-2020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Beneficiarul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proiectului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Ministerul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Educației</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publicării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Februarie</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Conținutul</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acestui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material nu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reprezintă</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în</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mod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obligatoriu</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poziția</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oficială</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Uniunii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Europene</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Guvernului</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României</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69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848304"/>
          </a:xfrm>
          <a:noFill/>
        </p:spPr>
        <p:txBody>
          <a:bodyPr anchor="ctr" anchorCtr="0">
            <a:noAutofit/>
          </a:bodyPr>
          <a:lstStyle/>
          <a:p>
            <a:pPr algn="ctr"/>
            <a:r>
              <a:rPr lang="ro-RO" sz="3600" b="1" dirty="0">
                <a:solidFill>
                  <a:schemeClr val="bg1"/>
                </a:solidFill>
                <a:effectLst>
                  <a:outerShdw blurRad="38100" dist="38100" dir="2700000" algn="tl">
                    <a:srgbClr val="000000">
                      <a:alpha val="43137"/>
                    </a:srgbClr>
                  </a:outerShdw>
                </a:effectLst>
              </a:rPr>
              <a:t>CRED – </a:t>
            </a:r>
            <a:r>
              <a:rPr lang="en-US" sz="3600" b="1" dirty="0">
                <a:solidFill>
                  <a:schemeClr val="bg1"/>
                </a:solidFill>
                <a:effectLst>
                  <a:outerShdw blurRad="38100" dist="38100" dir="2700000" algn="tl">
                    <a:srgbClr val="000000">
                      <a:alpha val="43137"/>
                    </a:srgbClr>
                  </a:outerShdw>
                </a:effectLst>
              </a:rPr>
              <a:t>PROMOTORUL </a:t>
            </a:r>
            <a:r>
              <a:rPr lang="ro-RO" sz="3600" b="1" dirty="0">
                <a:solidFill>
                  <a:schemeClr val="bg1"/>
                </a:solidFill>
                <a:effectLst>
                  <a:outerShdw blurRad="38100" dist="38100" dir="2700000" algn="tl">
                    <a:srgbClr val="000000">
                      <a:alpha val="43137"/>
                    </a:srgbClr>
                  </a:outerShdw>
                </a:effectLst>
              </a:rPr>
              <a:t> SCHIMBĂRII ÎN EDUCAȚIA DIN ROMÂNIA</a:t>
            </a:r>
            <a:endParaRPr lang="en-US" sz="3600"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069" y="3178222"/>
            <a:ext cx="2155256" cy="1406483"/>
          </a:xfrm>
          <a:prstGeom prst="rect">
            <a:avLst/>
          </a:prstGeom>
        </p:spPr>
      </p:pic>
      <p:sp>
        <p:nvSpPr>
          <p:cNvPr id="5" name="TextBox 4"/>
          <p:cNvSpPr txBox="1"/>
          <p:nvPr/>
        </p:nvSpPr>
        <p:spPr>
          <a:xfrm>
            <a:off x="1012572" y="2373538"/>
            <a:ext cx="7073978" cy="2862322"/>
          </a:xfrm>
          <a:prstGeom prst="rect">
            <a:avLst/>
          </a:prstGeom>
          <a:noFill/>
        </p:spPr>
        <p:txBody>
          <a:bodyPr wrap="square" rtlCol="0">
            <a:spAutoFit/>
          </a:bodyPr>
          <a:lstStyle/>
          <a:p>
            <a:pPr algn="just"/>
            <a:r>
              <a:rPr lang="en-GB" dirty="0" err="1">
                <a:solidFill>
                  <a:schemeClr val="bg1"/>
                </a:solidFill>
              </a:rPr>
              <a:t>Proiectul</a:t>
            </a:r>
            <a:r>
              <a:rPr lang="en-GB" dirty="0">
                <a:solidFill>
                  <a:schemeClr val="bg1"/>
                </a:solidFill>
              </a:rPr>
              <a:t> ”</a:t>
            </a:r>
            <a:r>
              <a:rPr lang="en-GB" i="1" dirty="0">
                <a:solidFill>
                  <a:schemeClr val="bg1"/>
                </a:solidFill>
              </a:rPr>
              <a:t>Curriculum relevant, </a:t>
            </a:r>
            <a:r>
              <a:rPr lang="en-GB" i="1" dirty="0" err="1">
                <a:solidFill>
                  <a:schemeClr val="bg1"/>
                </a:solidFill>
              </a:rPr>
              <a:t>educație</a:t>
            </a:r>
            <a:r>
              <a:rPr lang="en-GB" i="1" dirty="0">
                <a:solidFill>
                  <a:schemeClr val="bg1"/>
                </a:solidFill>
              </a:rPr>
              <a:t> </a:t>
            </a:r>
            <a:r>
              <a:rPr lang="en-GB" i="1" dirty="0" err="1">
                <a:solidFill>
                  <a:schemeClr val="bg1"/>
                </a:solidFill>
              </a:rPr>
              <a:t>deschisă</a:t>
            </a:r>
            <a:r>
              <a:rPr lang="en-GB" i="1" dirty="0">
                <a:solidFill>
                  <a:schemeClr val="bg1"/>
                </a:solidFill>
              </a:rPr>
              <a:t> </a:t>
            </a:r>
            <a:r>
              <a:rPr lang="en-GB" i="1" dirty="0" err="1">
                <a:solidFill>
                  <a:schemeClr val="bg1"/>
                </a:solidFill>
              </a:rPr>
              <a:t>pentru</a:t>
            </a:r>
            <a:r>
              <a:rPr lang="en-GB" i="1" dirty="0">
                <a:solidFill>
                  <a:schemeClr val="bg1"/>
                </a:solidFill>
              </a:rPr>
              <a:t> </a:t>
            </a:r>
            <a:r>
              <a:rPr lang="en-GB" i="1" dirty="0" err="1">
                <a:solidFill>
                  <a:schemeClr val="bg1"/>
                </a:solidFill>
              </a:rPr>
              <a:t>toți</a:t>
            </a:r>
            <a:r>
              <a:rPr lang="en-GB" i="1" dirty="0">
                <a:solidFill>
                  <a:schemeClr val="bg1"/>
                </a:solidFill>
              </a:rPr>
              <a:t> </a:t>
            </a:r>
            <a:r>
              <a:rPr lang="en-GB" dirty="0">
                <a:solidFill>
                  <a:schemeClr val="bg1"/>
                </a:solidFill>
              </a:rPr>
              <a:t>– CRED” </a:t>
            </a:r>
            <a:r>
              <a:rPr lang="en-GB" dirty="0" err="1">
                <a:solidFill>
                  <a:schemeClr val="bg1"/>
                </a:solidFill>
              </a:rPr>
              <a:t>este</a:t>
            </a:r>
            <a:r>
              <a:rPr lang="en-GB" dirty="0">
                <a:solidFill>
                  <a:schemeClr val="bg1"/>
                </a:solidFill>
              </a:rPr>
              <a:t> un </a:t>
            </a:r>
            <a:r>
              <a:rPr lang="en-GB" dirty="0" err="1">
                <a:solidFill>
                  <a:schemeClr val="bg1"/>
                </a:solidFill>
              </a:rPr>
              <a:t>proiect</a:t>
            </a:r>
            <a:r>
              <a:rPr lang="en-GB" dirty="0">
                <a:solidFill>
                  <a:schemeClr val="bg1"/>
                </a:solidFill>
              </a:rPr>
              <a:t> al </a:t>
            </a:r>
            <a:r>
              <a:rPr lang="en-GB" dirty="0" err="1">
                <a:solidFill>
                  <a:schemeClr val="bg1"/>
                </a:solidFill>
              </a:rPr>
              <a:t>provocărilor</a:t>
            </a:r>
            <a:r>
              <a:rPr lang="en-GB" dirty="0">
                <a:solidFill>
                  <a:schemeClr val="bg1"/>
                </a:solidFill>
              </a:rPr>
              <a:t>, din </a:t>
            </a:r>
            <a:r>
              <a:rPr lang="en-GB" dirty="0" err="1">
                <a:solidFill>
                  <a:schemeClr val="bg1"/>
                </a:solidFill>
              </a:rPr>
              <a:t>perspectiva</a:t>
            </a:r>
            <a:r>
              <a:rPr lang="en-GB" dirty="0">
                <a:solidFill>
                  <a:schemeClr val="bg1"/>
                </a:solidFill>
              </a:rPr>
              <a:t> </a:t>
            </a:r>
            <a:r>
              <a:rPr lang="en-GB" dirty="0" err="1">
                <a:solidFill>
                  <a:schemeClr val="bg1"/>
                </a:solidFill>
              </a:rPr>
              <a:t>faptului</a:t>
            </a:r>
            <a:r>
              <a:rPr lang="en-GB" dirty="0">
                <a:solidFill>
                  <a:schemeClr val="bg1"/>
                </a:solidFill>
              </a:rPr>
              <a:t> </a:t>
            </a:r>
            <a:r>
              <a:rPr lang="en-GB" dirty="0" err="1">
                <a:solidFill>
                  <a:schemeClr val="bg1"/>
                </a:solidFill>
              </a:rPr>
              <a:t>că</a:t>
            </a:r>
            <a:r>
              <a:rPr lang="en-GB" dirty="0">
                <a:solidFill>
                  <a:schemeClr val="bg1"/>
                </a:solidFill>
              </a:rPr>
              <a:t> </a:t>
            </a:r>
            <a:r>
              <a:rPr lang="en-GB" dirty="0" err="1">
                <a:solidFill>
                  <a:schemeClr val="bg1"/>
                </a:solidFill>
              </a:rPr>
              <a:t>trebuie</a:t>
            </a:r>
            <a:r>
              <a:rPr lang="en-GB" dirty="0">
                <a:solidFill>
                  <a:schemeClr val="bg1"/>
                </a:solidFill>
              </a:rPr>
              <a:t> </a:t>
            </a:r>
            <a:r>
              <a:rPr lang="en-GB" dirty="0" err="1">
                <a:solidFill>
                  <a:schemeClr val="bg1"/>
                </a:solidFill>
              </a:rPr>
              <a:t>să</a:t>
            </a:r>
            <a:r>
              <a:rPr lang="en-GB" dirty="0">
                <a:solidFill>
                  <a:schemeClr val="bg1"/>
                </a:solidFill>
              </a:rPr>
              <a:t> </a:t>
            </a:r>
            <a:r>
              <a:rPr lang="en-GB" dirty="0" err="1">
                <a:solidFill>
                  <a:schemeClr val="bg1"/>
                </a:solidFill>
              </a:rPr>
              <a:t>găsească</a:t>
            </a:r>
            <a:r>
              <a:rPr lang="en-GB" dirty="0">
                <a:solidFill>
                  <a:schemeClr val="bg1"/>
                </a:solidFill>
              </a:rPr>
              <a:t> </a:t>
            </a:r>
            <a:r>
              <a:rPr lang="en-GB" dirty="0" err="1">
                <a:solidFill>
                  <a:schemeClr val="bg1"/>
                </a:solidFill>
              </a:rPr>
              <a:t>și</a:t>
            </a:r>
            <a:r>
              <a:rPr lang="en-GB" dirty="0">
                <a:solidFill>
                  <a:schemeClr val="bg1"/>
                </a:solidFill>
              </a:rPr>
              <a:t> </a:t>
            </a:r>
            <a:r>
              <a:rPr lang="en-GB" dirty="0" err="1">
                <a:solidFill>
                  <a:schemeClr val="bg1"/>
                </a:solidFill>
              </a:rPr>
              <a:t>să</a:t>
            </a:r>
            <a:r>
              <a:rPr lang="en-GB" dirty="0">
                <a:solidFill>
                  <a:schemeClr val="bg1"/>
                </a:solidFill>
              </a:rPr>
              <a:t> </a:t>
            </a:r>
            <a:r>
              <a:rPr lang="en-GB" dirty="0" err="1">
                <a:solidFill>
                  <a:schemeClr val="bg1"/>
                </a:solidFill>
              </a:rPr>
              <a:t>implementeze</a:t>
            </a:r>
            <a:r>
              <a:rPr lang="en-GB" dirty="0">
                <a:solidFill>
                  <a:schemeClr val="bg1"/>
                </a:solidFill>
              </a:rPr>
              <a:t> </a:t>
            </a:r>
            <a:r>
              <a:rPr lang="en-GB" dirty="0" err="1">
                <a:solidFill>
                  <a:schemeClr val="bg1"/>
                </a:solidFill>
              </a:rPr>
              <a:t>justa</a:t>
            </a:r>
            <a:r>
              <a:rPr lang="en-GB" dirty="0">
                <a:solidFill>
                  <a:schemeClr val="bg1"/>
                </a:solidFill>
              </a:rPr>
              <a:t> </a:t>
            </a:r>
            <a:r>
              <a:rPr lang="en-GB" dirty="0" err="1">
                <a:solidFill>
                  <a:schemeClr val="bg1"/>
                </a:solidFill>
              </a:rPr>
              <a:t>măsură</a:t>
            </a:r>
            <a:r>
              <a:rPr lang="en-GB" dirty="0">
                <a:solidFill>
                  <a:schemeClr val="bg1"/>
                </a:solidFill>
              </a:rPr>
              <a:t> </a:t>
            </a:r>
            <a:r>
              <a:rPr lang="en-GB" dirty="0" err="1">
                <a:solidFill>
                  <a:schemeClr val="bg1"/>
                </a:solidFill>
              </a:rPr>
              <a:t>între</a:t>
            </a:r>
            <a:r>
              <a:rPr lang="en-GB" dirty="0">
                <a:solidFill>
                  <a:schemeClr val="bg1"/>
                </a:solidFill>
              </a:rPr>
              <a:t> </a:t>
            </a:r>
            <a:r>
              <a:rPr lang="en-GB" dirty="0" err="1">
                <a:solidFill>
                  <a:schemeClr val="bg1"/>
                </a:solidFill>
              </a:rPr>
              <a:t>aplicarea</a:t>
            </a:r>
            <a:r>
              <a:rPr lang="en-GB" dirty="0">
                <a:solidFill>
                  <a:schemeClr val="bg1"/>
                </a:solidFill>
              </a:rPr>
              <a:t> </a:t>
            </a:r>
            <a:r>
              <a:rPr lang="en-GB" dirty="0" err="1">
                <a:solidFill>
                  <a:schemeClr val="bg1"/>
                </a:solidFill>
              </a:rPr>
              <a:t>normelor</a:t>
            </a:r>
            <a:r>
              <a:rPr lang="en-GB" dirty="0">
                <a:solidFill>
                  <a:schemeClr val="bg1"/>
                </a:solidFill>
              </a:rPr>
              <a:t> </a:t>
            </a:r>
            <a:r>
              <a:rPr lang="en-GB" dirty="0" err="1">
                <a:solidFill>
                  <a:schemeClr val="bg1"/>
                </a:solidFill>
              </a:rPr>
              <a:t>și</a:t>
            </a:r>
            <a:r>
              <a:rPr lang="en-GB" dirty="0">
                <a:solidFill>
                  <a:schemeClr val="bg1"/>
                </a:solidFill>
              </a:rPr>
              <a:t> </a:t>
            </a:r>
            <a:r>
              <a:rPr lang="en-GB" dirty="0" err="1">
                <a:solidFill>
                  <a:schemeClr val="bg1"/>
                </a:solidFill>
              </a:rPr>
              <a:t>modelelor</a:t>
            </a:r>
            <a:r>
              <a:rPr lang="en-GB" dirty="0">
                <a:solidFill>
                  <a:schemeClr val="bg1"/>
                </a:solidFill>
              </a:rPr>
              <a:t> </a:t>
            </a:r>
            <a:r>
              <a:rPr lang="en-GB" dirty="0" err="1">
                <a:solidFill>
                  <a:schemeClr val="bg1"/>
                </a:solidFill>
              </a:rPr>
              <a:t>europene</a:t>
            </a:r>
            <a:r>
              <a:rPr lang="en-GB" dirty="0">
                <a:solidFill>
                  <a:schemeClr val="bg1"/>
                </a:solidFill>
              </a:rPr>
              <a:t> </a:t>
            </a:r>
            <a:r>
              <a:rPr lang="en-GB" dirty="0" err="1">
                <a:solidFill>
                  <a:schemeClr val="bg1"/>
                </a:solidFill>
              </a:rPr>
              <a:t>în</a:t>
            </a:r>
            <a:r>
              <a:rPr lang="en-GB" dirty="0">
                <a:solidFill>
                  <a:schemeClr val="bg1"/>
                </a:solidFill>
              </a:rPr>
              <a:t> </a:t>
            </a:r>
            <a:r>
              <a:rPr lang="en-GB" dirty="0" err="1">
                <a:solidFill>
                  <a:schemeClr val="bg1"/>
                </a:solidFill>
              </a:rPr>
              <a:t>educație</a:t>
            </a:r>
            <a:r>
              <a:rPr lang="en-GB" dirty="0">
                <a:solidFill>
                  <a:schemeClr val="bg1"/>
                </a:solidFill>
              </a:rPr>
              <a:t> </a:t>
            </a:r>
            <a:r>
              <a:rPr lang="en-GB" dirty="0" err="1">
                <a:solidFill>
                  <a:schemeClr val="bg1"/>
                </a:solidFill>
              </a:rPr>
              <a:t>și</a:t>
            </a:r>
            <a:r>
              <a:rPr lang="en-GB" dirty="0">
                <a:solidFill>
                  <a:schemeClr val="bg1"/>
                </a:solidFill>
              </a:rPr>
              <a:t> a </a:t>
            </a:r>
            <a:r>
              <a:rPr lang="en-GB" dirty="0" err="1">
                <a:solidFill>
                  <a:schemeClr val="bg1"/>
                </a:solidFill>
              </a:rPr>
              <a:t>modalităților</a:t>
            </a:r>
            <a:r>
              <a:rPr lang="en-GB" dirty="0">
                <a:solidFill>
                  <a:schemeClr val="bg1"/>
                </a:solidFill>
              </a:rPr>
              <a:t> </a:t>
            </a:r>
            <a:r>
              <a:rPr lang="en-GB" dirty="0" err="1">
                <a:solidFill>
                  <a:schemeClr val="bg1"/>
                </a:solidFill>
              </a:rPr>
              <a:t>tradiționale</a:t>
            </a:r>
            <a:r>
              <a:rPr lang="en-GB" dirty="0">
                <a:solidFill>
                  <a:schemeClr val="bg1"/>
                </a:solidFill>
              </a:rPr>
              <a:t> de</a:t>
            </a:r>
            <a:r>
              <a:rPr lang="ro-RO" dirty="0">
                <a:solidFill>
                  <a:schemeClr val="bg1"/>
                </a:solidFill>
              </a:rPr>
              <a:t> </a:t>
            </a:r>
            <a:r>
              <a:rPr lang="en-GB" dirty="0" err="1">
                <a:solidFill>
                  <a:schemeClr val="bg1"/>
                </a:solidFill>
              </a:rPr>
              <a:t>predare</a:t>
            </a:r>
            <a:r>
              <a:rPr lang="en-GB" dirty="0">
                <a:solidFill>
                  <a:schemeClr val="bg1"/>
                </a:solidFill>
              </a:rPr>
              <a:t> a </a:t>
            </a:r>
            <a:r>
              <a:rPr lang="en-GB" dirty="0" err="1">
                <a:solidFill>
                  <a:schemeClr val="bg1"/>
                </a:solidFill>
              </a:rPr>
              <a:t>conținuturi</a:t>
            </a:r>
            <a:r>
              <a:rPr lang="ro-RO" dirty="0">
                <a:solidFill>
                  <a:schemeClr val="bg1"/>
                </a:solidFill>
              </a:rPr>
              <a:t>lor </a:t>
            </a:r>
            <a:r>
              <a:rPr lang="en-GB" dirty="0">
                <a:solidFill>
                  <a:schemeClr val="bg1"/>
                </a:solidFill>
              </a:rPr>
              <a:t> </a:t>
            </a:r>
            <a:r>
              <a:rPr lang="ro-RO" dirty="0">
                <a:solidFill>
                  <a:schemeClr val="bg1"/>
                </a:solidFill>
              </a:rPr>
              <a:t>într-o logică centrată pe </a:t>
            </a:r>
            <a:r>
              <a:rPr lang="en-GB" dirty="0" err="1">
                <a:solidFill>
                  <a:schemeClr val="bg1"/>
                </a:solidFill>
              </a:rPr>
              <a:t>competențe</a:t>
            </a:r>
            <a:r>
              <a:rPr lang="ro-RO" dirty="0">
                <a:solidFill>
                  <a:schemeClr val="bg1"/>
                </a:solidFill>
              </a:rPr>
              <a:t>.</a:t>
            </a:r>
          </a:p>
          <a:p>
            <a:pPr algn="just"/>
            <a:endParaRPr lang="ro-RO" dirty="0">
              <a:solidFill>
                <a:schemeClr val="bg1"/>
              </a:solidFill>
            </a:endParaRPr>
          </a:p>
          <a:p>
            <a:pPr algn="ctr"/>
            <a:r>
              <a:rPr lang="ro-RO" dirty="0">
                <a:solidFill>
                  <a:schemeClr val="bg1"/>
                </a:solidFill>
              </a:rPr>
              <a:t>Proiectul CRED, la </a:t>
            </a:r>
            <a:r>
              <a:rPr lang="en-US" dirty="0">
                <a:solidFill>
                  <a:schemeClr val="bg1"/>
                </a:solidFill>
              </a:rPr>
              <a:t>5</a:t>
            </a:r>
            <a:r>
              <a:rPr lang="ro-RO" dirty="0">
                <a:solidFill>
                  <a:schemeClr val="bg1"/>
                </a:solidFill>
              </a:rPr>
              <a:t> ani de  implementare, de la concept,</a:t>
            </a:r>
          </a:p>
          <a:p>
            <a:pPr algn="ctr"/>
            <a:r>
              <a:rPr lang="ro-RO" dirty="0">
                <a:solidFill>
                  <a:schemeClr val="bg1"/>
                </a:solidFill>
              </a:rPr>
              <a:t> la realizare, produce deja efecte sistemice.....</a:t>
            </a:r>
          </a:p>
          <a:p>
            <a:pPr algn="ctr"/>
            <a:endParaRPr lang="ro-RO" dirty="0">
              <a:solidFill>
                <a:schemeClr val="bg1"/>
              </a:solidFill>
            </a:endParaRPr>
          </a:p>
          <a:p>
            <a:pPr algn="ctr"/>
            <a:r>
              <a:rPr lang="ro-RO" b="1" dirty="0">
                <a:solidFill>
                  <a:schemeClr val="bg1"/>
                </a:solidFill>
              </a:rPr>
              <a:t>În termeni de ACTIVITĂȚI și REZULTATE, CRED reprezintă:</a:t>
            </a:r>
            <a:endParaRPr lang="en-US" b="1" dirty="0">
              <a:solidFill>
                <a:schemeClr val="bg1"/>
              </a:solidFill>
            </a:endParaRPr>
          </a:p>
        </p:txBody>
      </p:sp>
    </p:spTree>
    <p:extLst>
      <p:ext uri="{BB962C8B-B14F-4D97-AF65-F5344CB8AC3E}">
        <p14:creationId xmlns:p14="http://schemas.microsoft.com/office/powerpoint/2010/main" val="251459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46" y="4147543"/>
            <a:ext cx="1440802" cy="1335144"/>
          </a:xfrm>
          <a:prstGeom prst="rect">
            <a:avLst/>
          </a:prstGeom>
        </p:spPr>
      </p:pic>
      <p:sp>
        <p:nvSpPr>
          <p:cNvPr id="5" name="TextBox 4"/>
          <p:cNvSpPr txBox="1"/>
          <p:nvPr/>
        </p:nvSpPr>
        <p:spPr>
          <a:xfrm>
            <a:off x="1015317" y="2288746"/>
            <a:ext cx="7695546" cy="2831544"/>
          </a:xfrm>
          <a:prstGeom prst="rect">
            <a:avLst/>
          </a:prstGeom>
          <a:noFill/>
        </p:spPr>
        <p:txBody>
          <a:bodyPr wrap="square" rtlCol="0">
            <a:spAutoFit/>
          </a:bodyPr>
          <a:lstStyle/>
          <a:p>
            <a:pPr algn="just"/>
            <a:r>
              <a:rPr lang="ro-RO" sz="1600" b="1" dirty="0">
                <a:solidFill>
                  <a:schemeClr val="bg1"/>
                </a:solidFill>
              </a:rPr>
              <a:t>A.1.1 Elaborarea documentului de politici educationale </a:t>
            </a:r>
            <a:r>
              <a:rPr lang="ro-RO" sz="1600" b="1" i="1" dirty="0">
                <a:solidFill>
                  <a:schemeClr val="bg1"/>
                </a:solidFill>
              </a:rPr>
              <a:t>Repere pentru proiectarea si actualizarea curriculumului national</a:t>
            </a:r>
            <a:r>
              <a:rPr lang="ro-RO" sz="1600" b="1" dirty="0">
                <a:solidFill>
                  <a:schemeClr val="bg1"/>
                </a:solidFill>
              </a:rPr>
              <a:t> si ateliere nationale de informare a decidentilor de politici educationale, expertilor si partenerilor educationali relevanti</a:t>
            </a:r>
          </a:p>
          <a:p>
            <a:pPr algn="just"/>
            <a:endParaRPr lang="ro-RO" sz="1600" dirty="0">
              <a:solidFill>
                <a:schemeClr val="bg1"/>
              </a:solidFill>
            </a:endParaRPr>
          </a:p>
          <a:p>
            <a:pPr marL="285750" indent="-285750" algn="just" fontAlgn="base">
              <a:buFont typeface="Wingdings" panose="05000000000000000000" pitchFamily="2" charset="2"/>
              <a:buChar char="§"/>
            </a:pPr>
            <a:r>
              <a:rPr lang="en-GB" sz="1600" dirty="0" err="1">
                <a:solidFill>
                  <a:schemeClr val="bg1"/>
                </a:solidFill>
              </a:rPr>
              <a:t>Documentul</a:t>
            </a:r>
            <a:r>
              <a:rPr lang="en-GB" sz="1600" dirty="0">
                <a:solidFill>
                  <a:schemeClr val="bg1"/>
                </a:solidFill>
              </a:rPr>
              <a:t> de </a:t>
            </a:r>
            <a:r>
              <a:rPr lang="en-GB" sz="1600" dirty="0" err="1">
                <a:solidFill>
                  <a:schemeClr val="bg1"/>
                </a:solidFill>
              </a:rPr>
              <a:t>politici</a:t>
            </a:r>
            <a:r>
              <a:rPr lang="en-GB" sz="1600" dirty="0">
                <a:solidFill>
                  <a:schemeClr val="bg1"/>
                </a:solidFill>
              </a:rPr>
              <a:t> </a:t>
            </a:r>
            <a:r>
              <a:rPr lang="en-GB" sz="1600" dirty="0" err="1">
                <a:solidFill>
                  <a:schemeClr val="bg1"/>
                </a:solidFill>
              </a:rPr>
              <a:t>educaționale</a:t>
            </a:r>
            <a:r>
              <a:rPr lang="en-GB" sz="1600" dirty="0">
                <a:solidFill>
                  <a:schemeClr val="bg1"/>
                </a:solidFill>
              </a:rPr>
              <a:t> „</a:t>
            </a:r>
            <a:r>
              <a:rPr lang="en-GB" sz="1600" dirty="0" err="1">
                <a:solidFill>
                  <a:schemeClr val="bg1"/>
                </a:solidFill>
              </a:rPr>
              <a:t>Repere</a:t>
            </a:r>
            <a:r>
              <a:rPr lang="en-GB" sz="1600" dirty="0">
                <a:solidFill>
                  <a:schemeClr val="bg1"/>
                </a:solidFill>
              </a:rPr>
              <a:t> </a:t>
            </a:r>
            <a:r>
              <a:rPr lang="en-GB" sz="1600" dirty="0" err="1">
                <a:solidFill>
                  <a:schemeClr val="bg1"/>
                </a:solidFill>
              </a:rPr>
              <a:t>pentru</a:t>
            </a:r>
            <a:r>
              <a:rPr lang="en-GB" sz="1600" dirty="0">
                <a:solidFill>
                  <a:schemeClr val="bg1"/>
                </a:solidFill>
              </a:rPr>
              <a:t> </a:t>
            </a:r>
            <a:r>
              <a:rPr lang="en-GB" sz="1600" dirty="0" err="1">
                <a:solidFill>
                  <a:schemeClr val="bg1"/>
                </a:solidFill>
              </a:rPr>
              <a:t>proiectarea</a:t>
            </a:r>
            <a:r>
              <a:rPr lang="en-GB" sz="1600" dirty="0">
                <a:solidFill>
                  <a:schemeClr val="bg1"/>
                </a:solidFill>
              </a:rPr>
              <a:t>, </a:t>
            </a:r>
            <a:r>
              <a:rPr lang="en-GB" sz="1600" dirty="0" err="1">
                <a:solidFill>
                  <a:schemeClr val="bg1"/>
                </a:solidFill>
              </a:rPr>
              <a:t>actualizarea</a:t>
            </a:r>
            <a:r>
              <a:rPr lang="en-GB" sz="1600" dirty="0">
                <a:solidFill>
                  <a:schemeClr val="bg1"/>
                </a:solidFill>
              </a:rPr>
              <a:t> </a:t>
            </a:r>
            <a:r>
              <a:rPr lang="en-GB" sz="1600" dirty="0" err="1">
                <a:solidFill>
                  <a:schemeClr val="bg1"/>
                </a:solidFill>
              </a:rPr>
              <a:t>și</a:t>
            </a:r>
            <a:r>
              <a:rPr lang="en-GB" sz="1600" dirty="0">
                <a:solidFill>
                  <a:schemeClr val="bg1"/>
                </a:solidFill>
              </a:rPr>
              <a:t> </a:t>
            </a:r>
            <a:r>
              <a:rPr lang="en-GB" sz="1600" dirty="0" err="1">
                <a:solidFill>
                  <a:schemeClr val="bg1"/>
                </a:solidFill>
              </a:rPr>
              <a:t>evaluarea</a:t>
            </a:r>
            <a:r>
              <a:rPr lang="en-GB" sz="1600" dirty="0">
                <a:solidFill>
                  <a:schemeClr val="bg1"/>
                </a:solidFill>
              </a:rPr>
              <a:t> </a:t>
            </a:r>
            <a:r>
              <a:rPr lang="en-GB" sz="1600" dirty="0" err="1">
                <a:solidFill>
                  <a:schemeClr val="bg1"/>
                </a:solidFill>
              </a:rPr>
              <a:t>Curriculumului</a:t>
            </a:r>
            <a:r>
              <a:rPr lang="en-GB" sz="1600" dirty="0">
                <a:solidFill>
                  <a:schemeClr val="bg1"/>
                </a:solidFill>
              </a:rPr>
              <a:t> </a:t>
            </a:r>
            <a:r>
              <a:rPr lang="en-GB" sz="1600" dirty="0" err="1">
                <a:solidFill>
                  <a:schemeClr val="bg1"/>
                </a:solidFill>
              </a:rPr>
              <a:t>național</a:t>
            </a:r>
            <a:r>
              <a:rPr lang="en-GB" sz="1600" dirty="0">
                <a:solidFill>
                  <a:schemeClr val="bg1"/>
                </a:solidFill>
              </a:rPr>
              <a:t>. </a:t>
            </a:r>
            <a:r>
              <a:rPr lang="en-GB" sz="1600" dirty="0" err="1">
                <a:solidFill>
                  <a:schemeClr val="bg1"/>
                </a:solidFill>
              </a:rPr>
              <a:t>Cadrul</a:t>
            </a:r>
            <a:r>
              <a:rPr lang="en-GB" sz="1600" dirty="0">
                <a:solidFill>
                  <a:schemeClr val="bg1"/>
                </a:solidFill>
              </a:rPr>
              <a:t> de </a:t>
            </a:r>
            <a:r>
              <a:rPr lang="en-GB" sz="1600" dirty="0" err="1">
                <a:solidFill>
                  <a:schemeClr val="bg1"/>
                </a:solidFill>
              </a:rPr>
              <a:t>referință</a:t>
            </a:r>
            <a:r>
              <a:rPr lang="en-GB" sz="1600" dirty="0">
                <a:solidFill>
                  <a:schemeClr val="bg1"/>
                </a:solidFill>
              </a:rPr>
              <a:t> al </a:t>
            </a:r>
            <a:r>
              <a:rPr lang="en-GB" sz="1600" dirty="0" err="1">
                <a:solidFill>
                  <a:schemeClr val="bg1"/>
                </a:solidFill>
              </a:rPr>
              <a:t>Curriculumului</a:t>
            </a:r>
            <a:r>
              <a:rPr lang="en-GB" sz="1600" dirty="0">
                <a:solidFill>
                  <a:schemeClr val="bg1"/>
                </a:solidFill>
              </a:rPr>
              <a:t> </a:t>
            </a:r>
            <a:r>
              <a:rPr lang="en-GB" sz="1600" dirty="0" err="1">
                <a:solidFill>
                  <a:schemeClr val="bg1"/>
                </a:solidFill>
              </a:rPr>
              <a:t>național</a:t>
            </a:r>
            <a:r>
              <a:rPr lang="en-GB" sz="1600" dirty="0">
                <a:solidFill>
                  <a:schemeClr val="bg1"/>
                </a:solidFill>
              </a:rPr>
              <a:t>” (</a:t>
            </a:r>
            <a:r>
              <a:rPr lang="en-GB" sz="1600" dirty="0" err="1">
                <a:solidFill>
                  <a:schemeClr val="bg1"/>
                </a:solidFill>
              </a:rPr>
              <a:t>aprobat</a:t>
            </a:r>
            <a:r>
              <a:rPr lang="en-GB" sz="1600" dirty="0">
                <a:solidFill>
                  <a:schemeClr val="bg1"/>
                </a:solidFill>
              </a:rPr>
              <a:t> </a:t>
            </a:r>
            <a:r>
              <a:rPr lang="en-GB" sz="1600" dirty="0" err="1">
                <a:solidFill>
                  <a:schemeClr val="bg1"/>
                </a:solidFill>
              </a:rPr>
              <a:t>prin</a:t>
            </a:r>
            <a:r>
              <a:rPr lang="en-GB" sz="1600" dirty="0">
                <a:solidFill>
                  <a:schemeClr val="bg1"/>
                </a:solidFill>
              </a:rPr>
              <a:t> </a:t>
            </a:r>
            <a:r>
              <a:rPr lang="en-GB" sz="1600" dirty="0" err="1">
                <a:solidFill>
                  <a:schemeClr val="bg1"/>
                </a:solidFill>
              </a:rPr>
              <a:t>Ordinul</a:t>
            </a:r>
            <a:r>
              <a:rPr lang="en-GB" sz="1600" dirty="0">
                <a:solidFill>
                  <a:schemeClr val="bg1"/>
                </a:solidFill>
              </a:rPr>
              <a:t> </a:t>
            </a:r>
            <a:r>
              <a:rPr lang="en-GB" sz="1600" dirty="0" err="1">
                <a:solidFill>
                  <a:schemeClr val="bg1"/>
                </a:solidFill>
              </a:rPr>
              <a:t>Ministrului</a:t>
            </a:r>
            <a:r>
              <a:rPr lang="en-GB" sz="1600" dirty="0">
                <a:solidFill>
                  <a:schemeClr val="bg1"/>
                </a:solidFill>
              </a:rPr>
              <a:t> </a:t>
            </a:r>
            <a:r>
              <a:rPr lang="en-GB" sz="1600" dirty="0" err="1">
                <a:solidFill>
                  <a:schemeClr val="bg1"/>
                </a:solidFill>
              </a:rPr>
              <a:t>Educației</a:t>
            </a:r>
            <a:r>
              <a:rPr lang="en-GB" sz="1600" dirty="0">
                <a:solidFill>
                  <a:schemeClr val="bg1"/>
                </a:solidFill>
              </a:rPr>
              <a:t> </a:t>
            </a:r>
            <a:r>
              <a:rPr lang="en-GB" sz="1600" dirty="0" err="1">
                <a:solidFill>
                  <a:schemeClr val="bg1"/>
                </a:solidFill>
              </a:rPr>
              <a:t>și</a:t>
            </a:r>
            <a:r>
              <a:rPr lang="en-GB" sz="1600" dirty="0">
                <a:solidFill>
                  <a:schemeClr val="bg1"/>
                </a:solidFill>
              </a:rPr>
              <a:t> </a:t>
            </a:r>
            <a:r>
              <a:rPr lang="en-GB" sz="1600" dirty="0" err="1">
                <a:solidFill>
                  <a:schemeClr val="bg1"/>
                </a:solidFill>
              </a:rPr>
              <a:t>Cercetării</a:t>
            </a:r>
            <a:r>
              <a:rPr lang="en-GB" sz="1600" dirty="0">
                <a:solidFill>
                  <a:schemeClr val="bg1"/>
                </a:solidFill>
              </a:rPr>
              <a:t> </a:t>
            </a:r>
            <a:r>
              <a:rPr lang="en-GB" sz="1600" dirty="0" err="1">
                <a:solidFill>
                  <a:schemeClr val="bg1"/>
                </a:solidFill>
              </a:rPr>
              <a:t>nr</a:t>
            </a:r>
            <a:r>
              <a:rPr lang="en-GB" sz="1600" dirty="0">
                <a:solidFill>
                  <a:schemeClr val="bg1"/>
                </a:solidFill>
              </a:rPr>
              <a:t>. 3239 din 5 </a:t>
            </a:r>
            <a:r>
              <a:rPr lang="en-GB" sz="1600" dirty="0" err="1">
                <a:solidFill>
                  <a:schemeClr val="bg1"/>
                </a:solidFill>
              </a:rPr>
              <a:t>februarie</a:t>
            </a:r>
            <a:r>
              <a:rPr lang="en-GB" sz="1600" dirty="0">
                <a:solidFill>
                  <a:schemeClr val="bg1"/>
                </a:solidFill>
              </a:rPr>
              <a:t> 2021</a:t>
            </a:r>
            <a:r>
              <a:rPr lang="ro-RO" sz="1600" dirty="0">
                <a:solidFill>
                  <a:schemeClr val="bg1"/>
                </a:solidFill>
              </a:rPr>
              <a:t> și publicat în Monitorul Oficial</a:t>
            </a:r>
            <a:r>
              <a:rPr lang="en-GB" sz="1600" dirty="0">
                <a:solidFill>
                  <a:schemeClr val="bg1"/>
                </a:solidFill>
              </a:rPr>
              <a:t>)</a:t>
            </a:r>
          </a:p>
          <a:p>
            <a:pPr algn="just" fontAlgn="base"/>
            <a:endParaRPr lang="en-GB" sz="1600" b="1" dirty="0">
              <a:solidFill>
                <a:schemeClr val="bg1"/>
              </a:solidFill>
            </a:endParaRPr>
          </a:p>
          <a:p>
            <a:pPr algn="just" fontAlgn="base"/>
            <a:r>
              <a:rPr lang="en-GB" sz="1600" b="1" dirty="0">
                <a:solidFill>
                  <a:schemeClr val="bg1"/>
                </a:solidFill>
              </a:rPr>
              <a:t>(document </a:t>
            </a:r>
            <a:r>
              <a:rPr lang="en-GB" sz="1600" b="1" dirty="0" err="1">
                <a:solidFill>
                  <a:schemeClr val="bg1"/>
                </a:solidFill>
              </a:rPr>
              <a:t>disponibil</a:t>
            </a:r>
            <a:r>
              <a:rPr lang="en-GB" sz="1600" b="1" dirty="0">
                <a:solidFill>
                  <a:schemeClr val="bg1"/>
                </a:solidFill>
              </a:rPr>
              <a:t> la </a:t>
            </a:r>
            <a:r>
              <a:rPr lang="en-GB" sz="1600" b="1" dirty="0">
                <a:solidFill>
                  <a:schemeClr val="bg1"/>
                </a:solidFill>
                <a:hlinkClick r:id="rId3"/>
              </a:rPr>
              <a:t>https://www.educred.ro/resurse-cred/</a:t>
            </a:r>
            <a:r>
              <a:rPr lang="ro-RO" sz="1600" b="1" dirty="0">
                <a:solidFill>
                  <a:schemeClr val="bg1"/>
                </a:solidFill>
              </a:rPr>
              <a:t> </a:t>
            </a:r>
            <a:r>
              <a:rPr lang="en-GB" sz="1600" b="1"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280631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748" y="3458297"/>
            <a:ext cx="1851612" cy="1927187"/>
          </a:xfrm>
          <a:prstGeom prst="rect">
            <a:avLst/>
          </a:prstGeom>
        </p:spPr>
      </p:pic>
      <p:sp>
        <p:nvSpPr>
          <p:cNvPr id="5" name="TextBox 4"/>
          <p:cNvSpPr txBox="1"/>
          <p:nvPr/>
        </p:nvSpPr>
        <p:spPr>
          <a:xfrm>
            <a:off x="1015317" y="2288746"/>
            <a:ext cx="7695546" cy="3323987"/>
          </a:xfrm>
          <a:prstGeom prst="rect">
            <a:avLst/>
          </a:prstGeom>
          <a:noFill/>
        </p:spPr>
        <p:txBody>
          <a:bodyPr wrap="square" rtlCol="0">
            <a:spAutoFit/>
          </a:bodyPr>
          <a:lstStyle/>
          <a:p>
            <a:pPr algn="just"/>
            <a:r>
              <a:rPr lang="ro-RO" sz="1600" b="1" dirty="0">
                <a:solidFill>
                  <a:schemeClr val="bg1"/>
                </a:solidFill>
                <a:effectLst>
                  <a:outerShdw blurRad="38100" dist="38100" dir="2700000" algn="tl">
                    <a:srgbClr val="000000">
                      <a:alpha val="43137"/>
                    </a:srgbClr>
                  </a:outerShdw>
                </a:effectLst>
              </a:rPr>
              <a:t>A1.2. Promovarea unei noi metodologii privind dezvoltarea curriculumului la decizia scolii, centrat pe dezvoltarea competentelor</a:t>
            </a:r>
          </a:p>
          <a:p>
            <a:pPr algn="just"/>
            <a:endParaRPr lang="ro-RO" sz="1600"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a:solidFill>
                  <a:schemeClr val="bg1"/>
                </a:solidFill>
              </a:rPr>
              <a:t>O </a:t>
            </a:r>
            <a:r>
              <a:rPr lang="en-US" sz="1600" dirty="0" err="1">
                <a:solidFill>
                  <a:schemeClr val="bg1"/>
                </a:solidFill>
              </a:rPr>
              <a:t>nouă</a:t>
            </a:r>
            <a:r>
              <a:rPr lang="en-US" sz="1600" dirty="0">
                <a:solidFill>
                  <a:schemeClr val="bg1"/>
                </a:solidFill>
              </a:rPr>
              <a:t> </a:t>
            </a:r>
            <a:r>
              <a:rPr lang="en-US" sz="1600" dirty="0" err="1">
                <a:solidFill>
                  <a:schemeClr val="bg1"/>
                </a:solidFill>
              </a:rPr>
              <a:t>metodologie</a:t>
            </a:r>
            <a:r>
              <a:rPr lang="en-US" sz="1600" dirty="0">
                <a:solidFill>
                  <a:schemeClr val="bg1"/>
                </a:solidFill>
              </a:rPr>
              <a:t> </a:t>
            </a:r>
            <a:r>
              <a:rPr lang="en-US" sz="1600" dirty="0" err="1">
                <a:solidFill>
                  <a:schemeClr val="bg1"/>
                </a:solidFill>
              </a:rPr>
              <a:t>privind</a:t>
            </a:r>
            <a:r>
              <a:rPr lang="en-US" sz="1600" dirty="0">
                <a:solidFill>
                  <a:schemeClr val="bg1"/>
                </a:solidFill>
              </a:rPr>
              <a:t> </a:t>
            </a:r>
            <a:r>
              <a:rPr lang="en-US" sz="1600" dirty="0" err="1">
                <a:solidFill>
                  <a:schemeClr val="bg1"/>
                </a:solidFill>
              </a:rPr>
              <a:t>dezvoltarea</a:t>
            </a:r>
            <a:r>
              <a:rPr lang="en-US" sz="1600" dirty="0">
                <a:solidFill>
                  <a:schemeClr val="bg1"/>
                </a:solidFill>
              </a:rPr>
              <a:t> </a:t>
            </a:r>
            <a:r>
              <a:rPr lang="en-US" sz="1600" dirty="0" err="1">
                <a:solidFill>
                  <a:schemeClr val="bg1"/>
                </a:solidFill>
              </a:rPr>
              <a:t>curriculumului</a:t>
            </a:r>
            <a:r>
              <a:rPr lang="en-US" sz="1600" dirty="0">
                <a:solidFill>
                  <a:schemeClr val="bg1"/>
                </a:solidFill>
              </a:rPr>
              <a:t> la </a:t>
            </a:r>
            <a:r>
              <a:rPr lang="en-US" sz="1600" dirty="0" err="1">
                <a:solidFill>
                  <a:schemeClr val="bg1"/>
                </a:solidFill>
              </a:rPr>
              <a:t>decizia</a:t>
            </a:r>
            <a:r>
              <a:rPr lang="en-US" sz="1600" dirty="0">
                <a:solidFill>
                  <a:schemeClr val="bg1"/>
                </a:solidFill>
              </a:rPr>
              <a:t> </a:t>
            </a:r>
            <a:r>
              <a:rPr lang="en-US" sz="1600" dirty="0" err="1">
                <a:solidFill>
                  <a:schemeClr val="bg1"/>
                </a:solidFill>
              </a:rPr>
              <a:t>școlii</a:t>
            </a:r>
            <a:r>
              <a:rPr lang="en-US" sz="1600" dirty="0">
                <a:solidFill>
                  <a:schemeClr val="bg1"/>
                </a:solidFill>
              </a:rPr>
              <a:t> (</a:t>
            </a:r>
            <a:r>
              <a:rPr lang="en-US" sz="1600" dirty="0" err="1">
                <a:solidFill>
                  <a:schemeClr val="bg1"/>
                </a:solidFill>
              </a:rPr>
              <a:t>aprobată</a:t>
            </a:r>
            <a:r>
              <a:rPr lang="en-US" sz="1600" dirty="0">
                <a:solidFill>
                  <a:schemeClr val="bg1"/>
                </a:solidFill>
              </a:rPr>
              <a:t> </a:t>
            </a:r>
            <a:r>
              <a:rPr lang="en-US" sz="1600" dirty="0" err="1">
                <a:solidFill>
                  <a:schemeClr val="bg1"/>
                </a:solidFill>
              </a:rPr>
              <a:t>prin</a:t>
            </a:r>
            <a:r>
              <a:rPr lang="en-US" sz="1600" dirty="0">
                <a:solidFill>
                  <a:schemeClr val="bg1"/>
                </a:solidFill>
              </a:rPr>
              <a:t> </a:t>
            </a:r>
            <a:r>
              <a:rPr lang="en-US" sz="1600" dirty="0" err="1">
                <a:solidFill>
                  <a:schemeClr val="bg1"/>
                </a:solidFill>
              </a:rPr>
              <a:t>Ordinul</a:t>
            </a:r>
            <a:r>
              <a:rPr lang="en-US" sz="1600" dirty="0">
                <a:solidFill>
                  <a:schemeClr val="bg1"/>
                </a:solidFill>
              </a:rPr>
              <a:t> </a:t>
            </a:r>
            <a:r>
              <a:rPr lang="en-US" sz="1600" dirty="0" err="1">
                <a:solidFill>
                  <a:schemeClr val="bg1"/>
                </a:solidFill>
              </a:rPr>
              <a:t>Ministrului</a:t>
            </a:r>
            <a:r>
              <a:rPr lang="en-US" sz="1600" dirty="0">
                <a:solidFill>
                  <a:schemeClr val="bg1"/>
                </a:solidFill>
              </a:rPr>
              <a:t> </a:t>
            </a:r>
            <a:r>
              <a:rPr lang="en-US" sz="1600" dirty="0" err="1">
                <a:solidFill>
                  <a:schemeClr val="bg1"/>
                </a:solidFill>
              </a:rPr>
              <a:t>Educației</a:t>
            </a:r>
            <a:r>
              <a:rPr lang="en-US" sz="1600" dirty="0">
                <a:solidFill>
                  <a:schemeClr val="bg1"/>
                </a:solidFill>
              </a:rPr>
              <a:t> </a:t>
            </a:r>
            <a:r>
              <a:rPr lang="en-US" sz="1600" dirty="0" err="1">
                <a:solidFill>
                  <a:schemeClr val="bg1"/>
                </a:solidFill>
              </a:rPr>
              <a:t>și</a:t>
            </a:r>
            <a:r>
              <a:rPr lang="en-US" sz="1600" dirty="0">
                <a:solidFill>
                  <a:schemeClr val="bg1"/>
                </a:solidFill>
              </a:rPr>
              <a:t> </a:t>
            </a:r>
            <a:r>
              <a:rPr lang="en-US" sz="1600" dirty="0" err="1">
                <a:solidFill>
                  <a:schemeClr val="bg1"/>
                </a:solidFill>
              </a:rPr>
              <a:t>Cercetării</a:t>
            </a:r>
            <a:r>
              <a:rPr lang="en-US" sz="1600" dirty="0">
                <a:solidFill>
                  <a:schemeClr val="bg1"/>
                </a:solidFill>
              </a:rPr>
              <a:t> </a:t>
            </a:r>
            <a:r>
              <a:rPr lang="en-US" sz="1600" dirty="0" err="1">
                <a:solidFill>
                  <a:schemeClr val="bg1"/>
                </a:solidFill>
              </a:rPr>
              <a:t>nr</a:t>
            </a:r>
            <a:r>
              <a:rPr lang="en-US" sz="1600" dirty="0">
                <a:solidFill>
                  <a:schemeClr val="bg1"/>
                </a:solidFill>
              </a:rPr>
              <a:t>. 3238 din 5 </a:t>
            </a:r>
            <a:r>
              <a:rPr lang="en-US" sz="1600" dirty="0" err="1">
                <a:solidFill>
                  <a:schemeClr val="bg1"/>
                </a:solidFill>
              </a:rPr>
              <a:t>februarie</a:t>
            </a:r>
            <a:r>
              <a:rPr lang="en-US" sz="1600" dirty="0">
                <a:solidFill>
                  <a:schemeClr val="bg1"/>
                </a:solidFill>
              </a:rPr>
              <a:t> 2021</a:t>
            </a:r>
            <a:r>
              <a:rPr lang="ro-RO" sz="1600" dirty="0">
                <a:solidFill>
                  <a:schemeClr val="bg1"/>
                </a:solidFill>
              </a:rPr>
              <a:t> și publicat în Monitorul Oficial</a:t>
            </a:r>
            <a:r>
              <a:rPr lang="en-US" sz="1600" dirty="0">
                <a:solidFill>
                  <a:schemeClr val="bg1"/>
                </a:solidFill>
              </a:rPr>
              <a: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t>
            </a:r>
            <a:r>
              <a:rPr lang="en-US" sz="1600" dirty="0" err="1">
                <a:solidFill>
                  <a:schemeClr val="bg1"/>
                </a:solidFill>
              </a:rPr>
              <a:t>Raport</a:t>
            </a:r>
            <a:r>
              <a:rPr lang="en-US" sz="1600" dirty="0">
                <a:solidFill>
                  <a:schemeClr val="bg1"/>
                </a:solidFill>
              </a:rPr>
              <a:t> </a:t>
            </a:r>
            <a:r>
              <a:rPr lang="en-US" sz="1600" dirty="0" err="1">
                <a:solidFill>
                  <a:schemeClr val="bg1"/>
                </a:solidFill>
              </a:rPr>
              <a:t>privind</a:t>
            </a:r>
            <a:r>
              <a:rPr lang="en-US" sz="1600" dirty="0">
                <a:solidFill>
                  <a:schemeClr val="bg1"/>
                </a:solidFill>
              </a:rPr>
              <a:t> </a:t>
            </a:r>
            <a:r>
              <a:rPr lang="en-US" sz="1600" dirty="0" err="1">
                <a:solidFill>
                  <a:schemeClr val="bg1"/>
                </a:solidFill>
              </a:rPr>
              <a:t>situația</a:t>
            </a:r>
            <a:r>
              <a:rPr lang="en-US" sz="1600" dirty="0">
                <a:solidFill>
                  <a:schemeClr val="bg1"/>
                </a:solidFill>
              </a:rPr>
              <a:t> </a:t>
            </a:r>
            <a:r>
              <a:rPr lang="en-US" sz="1600" dirty="0" err="1">
                <a:solidFill>
                  <a:schemeClr val="bg1"/>
                </a:solidFill>
              </a:rPr>
              <a:t>curriculumului</a:t>
            </a:r>
            <a:r>
              <a:rPr lang="en-US" sz="1600" dirty="0">
                <a:solidFill>
                  <a:schemeClr val="bg1"/>
                </a:solidFill>
              </a:rPr>
              <a:t> la </a:t>
            </a:r>
            <a:r>
              <a:rPr lang="en-US" sz="1600" dirty="0" err="1">
                <a:solidFill>
                  <a:schemeClr val="bg1"/>
                </a:solidFill>
              </a:rPr>
              <a:t>decizia</a:t>
            </a:r>
            <a:r>
              <a:rPr lang="en-US" sz="1600" dirty="0">
                <a:solidFill>
                  <a:schemeClr val="bg1"/>
                </a:solidFill>
              </a:rPr>
              <a:t> </a:t>
            </a:r>
            <a:r>
              <a:rPr lang="en-US" sz="1600" dirty="0" err="1">
                <a:solidFill>
                  <a:schemeClr val="bg1"/>
                </a:solidFill>
              </a:rPr>
              <a:t>școlii</a:t>
            </a:r>
            <a:r>
              <a:rPr lang="en-US" sz="1600" dirty="0">
                <a:solidFill>
                  <a:schemeClr val="bg1"/>
                </a:solidFill>
              </a:rPr>
              <a:t> </a:t>
            </a:r>
            <a:r>
              <a:rPr lang="en-US" sz="1600" dirty="0" err="1">
                <a:solidFill>
                  <a:schemeClr val="bg1"/>
                </a:solidFill>
              </a:rPr>
              <a:t>și</a:t>
            </a:r>
            <a:r>
              <a:rPr lang="en-US" sz="1600" dirty="0">
                <a:solidFill>
                  <a:schemeClr val="bg1"/>
                </a:solidFill>
              </a:rPr>
              <a:t> a </a:t>
            </a:r>
            <a:r>
              <a:rPr lang="en-US" sz="1600" dirty="0" err="1">
                <a:solidFill>
                  <a:schemeClr val="bg1"/>
                </a:solidFill>
              </a:rPr>
              <a:t>cadrului</a:t>
            </a:r>
            <a:r>
              <a:rPr lang="en-US" sz="1600" dirty="0">
                <a:solidFill>
                  <a:schemeClr val="bg1"/>
                </a:solidFill>
              </a:rPr>
              <a:t> actual de </a:t>
            </a:r>
            <a:r>
              <a:rPr lang="en-US" sz="1600" dirty="0" err="1">
                <a:solidFill>
                  <a:schemeClr val="bg1"/>
                </a:solidFill>
              </a:rPr>
              <a:t>reglementare</a:t>
            </a:r>
            <a:r>
              <a:rPr lang="en-US" sz="1600" dirty="0">
                <a:solidFill>
                  <a:schemeClr val="bg1"/>
                </a:solidFill>
              </a:rPr>
              <a:t>” </a:t>
            </a:r>
          </a:p>
          <a:p>
            <a:endParaRPr lang="en-US" sz="1600" dirty="0">
              <a:solidFill>
                <a:schemeClr val="bg1"/>
              </a:solidFill>
            </a:endParaRPr>
          </a:p>
          <a:p>
            <a:endParaRPr lang="en-US" sz="1600" dirty="0">
              <a:solidFill>
                <a:schemeClr val="bg1"/>
              </a:solidFill>
            </a:endParaRPr>
          </a:p>
          <a:p>
            <a:r>
              <a:rPr lang="en-US" sz="1600" dirty="0">
                <a:solidFill>
                  <a:schemeClr val="bg1"/>
                </a:solidFill>
              </a:rPr>
              <a:t>(</a:t>
            </a:r>
            <a:r>
              <a:rPr lang="en-US" sz="1600" dirty="0" err="1">
                <a:solidFill>
                  <a:schemeClr val="bg1"/>
                </a:solidFill>
              </a:rPr>
              <a:t>documente</a:t>
            </a:r>
            <a:r>
              <a:rPr lang="en-US" sz="1600" dirty="0">
                <a:solidFill>
                  <a:schemeClr val="bg1"/>
                </a:solidFill>
              </a:rPr>
              <a:t> </a:t>
            </a:r>
            <a:r>
              <a:rPr lang="en-US" sz="1600" dirty="0" err="1">
                <a:solidFill>
                  <a:schemeClr val="bg1"/>
                </a:solidFill>
              </a:rPr>
              <a:t>disponibile</a:t>
            </a:r>
            <a:r>
              <a:rPr lang="en-US" sz="1600" dirty="0">
                <a:solidFill>
                  <a:schemeClr val="bg1"/>
                </a:solidFill>
              </a:rPr>
              <a:t> la </a:t>
            </a:r>
            <a:r>
              <a:rPr lang="en-US" sz="1600" dirty="0">
                <a:solidFill>
                  <a:schemeClr val="bg1"/>
                </a:solidFill>
                <a:hlinkClick r:id="rId3"/>
              </a:rPr>
              <a:t>https://www.educred.ro/resurse-cred/</a:t>
            </a:r>
            <a:r>
              <a:rPr lang="ro-RO" sz="1600" dirty="0">
                <a:solidFill>
                  <a:schemeClr val="bg1"/>
                </a:solidFill>
              </a:rPr>
              <a:t> </a:t>
            </a:r>
            <a:r>
              <a:rPr lang="en-US" sz="1600"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415092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296" y="2917870"/>
            <a:ext cx="1440803" cy="1927187"/>
          </a:xfrm>
          <a:prstGeom prst="rect">
            <a:avLst/>
          </a:prstGeom>
        </p:spPr>
      </p:pic>
      <p:sp>
        <p:nvSpPr>
          <p:cNvPr id="5" name="TextBox 4"/>
          <p:cNvSpPr txBox="1"/>
          <p:nvPr/>
        </p:nvSpPr>
        <p:spPr>
          <a:xfrm>
            <a:off x="853814" y="2451017"/>
            <a:ext cx="7695546" cy="2754600"/>
          </a:xfrm>
          <a:prstGeom prst="rect">
            <a:avLst/>
          </a:prstGeom>
          <a:noFill/>
        </p:spPr>
        <p:txBody>
          <a:bodyPr wrap="square" rtlCol="0">
            <a:spAutoFit/>
          </a:bodyPr>
          <a:lstStyle/>
          <a:p>
            <a:pPr algn="just"/>
            <a:r>
              <a:rPr lang="ro-RO" sz="1500" b="1" dirty="0">
                <a:solidFill>
                  <a:schemeClr val="bg1"/>
                </a:solidFill>
                <a:effectLst>
                  <a:outerShdw blurRad="38100" dist="38100" dir="2700000" algn="tl">
                    <a:srgbClr val="000000">
                      <a:alpha val="43137"/>
                    </a:srgbClr>
                  </a:outerShdw>
                </a:effectLst>
              </a:rPr>
              <a:t>A1.</a:t>
            </a:r>
            <a:r>
              <a:rPr lang="en-US" sz="1500" b="1" dirty="0">
                <a:solidFill>
                  <a:schemeClr val="bg1"/>
                </a:solidFill>
                <a:effectLst>
                  <a:outerShdw blurRad="38100" dist="38100" dir="2700000" algn="tl">
                    <a:srgbClr val="000000">
                      <a:alpha val="43137"/>
                    </a:srgbClr>
                  </a:outerShdw>
                </a:effectLst>
              </a:rPr>
              <a:t>3</a:t>
            </a:r>
            <a:r>
              <a:rPr lang="ro-RO" sz="1500" b="1" dirty="0">
                <a:solidFill>
                  <a:schemeClr val="bg1"/>
                </a:solidFill>
                <a:effectLst>
                  <a:outerShdw blurRad="38100" dist="38100" dir="2700000" algn="tl">
                    <a:srgbClr val="000000">
                      <a:alpha val="43137"/>
                    </a:srgbClr>
                  </a:outerShdw>
                </a:effectLst>
              </a:rPr>
              <a:t>. Revizuirea metodologiei programului ADS, elaborarea programelor școlare specifice pentru ADS pentru învățământul primar și secundar inferior</a:t>
            </a:r>
          </a:p>
          <a:p>
            <a:pPr algn="just"/>
            <a:endParaRPr lang="ro-RO" sz="1500" b="1" dirty="0">
              <a:solidFill>
                <a:schemeClr val="bg1"/>
              </a:solidFill>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ro-RO" sz="1600" dirty="0">
                <a:solidFill>
                  <a:schemeClr val="bg1"/>
                </a:solidFill>
                <a:effectLst>
                  <a:outerShdw blurRad="38100" dist="38100" dir="2700000" algn="tl">
                    <a:srgbClr val="000000">
                      <a:alpha val="43137"/>
                    </a:srgbClr>
                  </a:outerShdw>
                </a:effectLst>
              </a:rPr>
              <a:t>Metodologie privind organizarea Programului A Doua Șansă – învățământ primar</a:t>
            </a:r>
          </a:p>
          <a:p>
            <a:pPr marL="285750" indent="-285750" algn="just">
              <a:buFont typeface="Arial" panose="020B0604020202020204" pitchFamily="34" charset="0"/>
              <a:buChar char="•"/>
            </a:pPr>
            <a:r>
              <a:rPr lang="ro-RO" sz="1600" dirty="0">
                <a:solidFill>
                  <a:schemeClr val="bg1"/>
                </a:solidFill>
                <a:effectLst>
                  <a:outerShdw blurRad="38100" dist="38100" dir="2700000" algn="tl">
                    <a:srgbClr val="000000">
                      <a:alpha val="43137"/>
                    </a:srgbClr>
                  </a:outerShdw>
                </a:effectLst>
              </a:rPr>
              <a:t>Metodologie privind organizarea Programului A doua șansă – învățământ secundar </a:t>
            </a:r>
          </a:p>
          <a:p>
            <a:pPr algn="just"/>
            <a:endParaRPr lang="ro-RO" sz="1600" dirty="0">
              <a:solidFill>
                <a:schemeClr val="bg1"/>
              </a:solidFill>
              <a:effectLst>
                <a:outerShdw blurRad="38100" dist="38100" dir="2700000" algn="tl">
                  <a:srgbClr val="000000">
                    <a:alpha val="43137"/>
                  </a:srgbClr>
                </a:outerShdw>
              </a:effectLst>
            </a:endParaRPr>
          </a:p>
          <a:p>
            <a:pPr algn="just"/>
            <a:r>
              <a:rPr lang="ro-RO" sz="1600" dirty="0">
                <a:solidFill>
                  <a:schemeClr val="bg1"/>
                </a:solidFill>
                <a:effectLst>
                  <a:outerShdw blurRad="38100" dist="38100" dir="2700000" algn="tl">
                    <a:srgbClr val="000000">
                      <a:alpha val="43137"/>
                    </a:srgbClr>
                  </a:outerShdw>
                </a:effectLst>
              </a:rPr>
              <a:t>Aprobate prin OM nr. 3062 din 25 ianuarie 2022</a:t>
            </a:r>
          </a:p>
          <a:p>
            <a:pPr algn="just"/>
            <a:endParaRPr lang="ro-RO" sz="1600" dirty="0">
              <a:solidFill>
                <a:schemeClr val="bg1"/>
              </a:solidFill>
              <a:effectLst>
                <a:outerShdw blurRad="38100" dist="38100" dir="2700000" algn="tl">
                  <a:srgbClr val="000000">
                    <a:alpha val="43137"/>
                  </a:srgbClr>
                </a:outerShdw>
              </a:effectLst>
            </a:endParaRPr>
          </a:p>
          <a:p>
            <a:pPr algn="just"/>
            <a:r>
              <a:rPr lang="ro-RO" sz="1600" dirty="0">
                <a:solidFill>
                  <a:schemeClr val="bg1"/>
                </a:solidFill>
                <a:effectLst>
                  <a:outerShdw blurRad="38100" dist="38100" dir="2700000" algn="tl">
                    <a:srgbClr val="000000">
                      <a:alpha val="43137"/>
                    </a:srgbClr>
                  </a:outerShdw>
                </a:effectLst>
              </a:rPr>
              <a:t>(documente disponibile la </a:t>
            </a:r>
            <a:r>
              <a:rPr lang="ro-RO" sz="1600" dirty="0">
                <a:solidFill>
                  <a:schemeClr val="bg1"/>
                </a:solidFill>
                <a:effectLst>
                  <a:outerShdw blurRad="38100" dist="38100" dir="2700000" algn="tl">
                    <a:srgbClr val="000000">
                      <a:alpha val="43137"/>
                    </a:srgbClr>
                  </a:outerShdw>
                </a:effectLst>
                <a:hlinkClick r:id="rId3"/>
              </a:rPr>
              <a:t>https://www.educred.ro/resurse-cred/</a:t>
            </a:r>
            <a:r>
              <a:rPr lang="ro-RO" sz="1600" dirty="0">
                <a:solidFill>
                  <a:schemeClr val="bg1"/>
                </a:solidFill>
                <a:effectLst>
                  <a:outerShdw blurRad="38100" dist="38100" dir="2700000" algn="tl">
                    <a:srgbClr val="000000">
                      <a:alpha val="43137"/>
                    </a:srgbClr>
                  </a:outerShdw>
                </a:effectLst>
              </a:rPr>
              <a:t>)</a:t>
            </a:r>
          </a:p>
          <a:p>
            <a:pPr algn="just"/>
            <a:endParaRPr lang="ro-RO" sz="1600" dirty="0">
              <a:solidFill>
                <a:schemeClr val="bg1"/>
              </a:solidFill>
              <a:effectLst>
                <a:outerShdw blurRad="38100" dist="38100" dir="2700000" algn="tl">
                  <a:srgbClr val="000000">
                    <a:alpha val="43137"/>
                  </a:srgbClr>
                </a:outerShdw>
              </a:effectLst>
            </a:endParaRPr>
          </a:p>
          <a:p>
            <a:pPr algn="just"/>
            <a:r>
              <a:rPr lang="ro-RO" sz="1600" dirty="0">
                <a:solidFill>
                  <a:schemeClr val="bg1"/>
                </a:solidFill>
                <a:effectLst>
                  <a:outerShdw blurRad="38100" dist="38100" dir="2700000" algn="tl">
                    <a:srgbClr val="000000">
                      <a:alpha val="43137"/>
                    </a:srgbClr>
                  </a:outerShdw>
                </a:effectLst>
              </a:rPr>
              <a:t>Noi planuri cadru și programe școlare (în curs de elaborare) pentru Programul ADS.</a:t>
            </a:r>
            <a:endParaRPr lang="en-US" sz="1600" dirty="0">
              <a:solidFill>
                <a:schemeClr val="bg1"/>
              </a:solidFill>
            </a:endParaRPr>
          </a:p>
        </p:txBody>
      </p:sp>
    </p:spTree>
    <p:extLst>
      <p:ext uri="{BB962C8B-B14F-4D97-AF65-F5344CB8AC3E}">
        <p14:creationId xmlns:p14="http://schemas.microsoft.com/office/powerpoint/2010/main" val="340688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296" y="2957655"/>
            <a:ext cx="1440802" cy="1847617"/>
          </a:xfrm>
          <a:prstGeom prst="rect">
            <a:avLst/>
          </a:prstGeom>
        </p:spPr>
      </p:pic>
      <p:sp>
        <p:nvSpPr>
          <p:cNvPr id="5" name="TextBox 4"/>
          <p:cNvSpPr txBox="1"/>
          <p:nvPr/>
        </p:nvSpPr>
        <p:spPr>
          <a:xfrm>
            <a:off x="549762" y="2356122"/>
            <a:ext cx="7999598" cy="5078313"/>
          </a:xfrm>
          <a:prstGeom prst="rect">
            <a:avLst/>
          </a:prstGeom>
          <a:noFill/>
        </p:spPr>
        <p:txBody>
          <a:bodyPr wrap="square" rtlCol="0">
            <a:spAutoFit/>
          </a:bodyPr>
          <a:lstStyle/>
          <a:p>
            <a:r>
              <a:rPr lang="ro-RO" sz="1600" b="1" dirty="0">
                <a:solidFill>
                  <a:schemeClr val="bg1"/>
                </a:solidFill>
              </a:rPr>
              <a:t>A.2.1. Elaborarea si publicarea de ghiduri metodologice pentru diferitele discipline de studiu din învățământul primar și gimnazial</a:t>
            </a:r>
            <a:endParaRPr lang="en-GB" sz="1600" b="1" dirty="0">
              <a:solidFill>
                <a:schemeClr val="bg1"/>
              </a:solidFill>
            </a:endParaRPr>
          </a:p>
          <a:p>
            <a:endParaRPr lang="ro-RO" sz="1400" b="1" dirty="0">
              <a:solidFill>
                <a:schemeClr val="bg1"/>
              </a:solidFill>
            </a:endParaRPr>
          </a:p>
          <a:p>
            <a:pPr marL="285750" indent="-285750" algn="just">
              <a:buFont typeface="Wingdings" panose="05000000000000000000" pitchFamily="2" charset="2"/>
              <a:buChar char="§"/>
            </a:pPr>
            <a:r>
              <a:rPr lang="ro-RO" sz="1600" dirty="0">
                <a:solidFill>
                  <a:schemeClr val="bg1"/>
                </a:solidFill>
              </a:rPr>
              <a:t>19 ghiduri metodologice, din care:</a:t>
            </a:r>
          </a:p>
          <a:p>
            <a:pPr algn="just"/>
            <a:r>
              <a:rPr lang="ro-RO" sz="1600" dirty="0">
                <a:solidFill>
                  <a:schemeClr val="bg1"/>
                </a:solidFill>
              </a:rPr>
              <a:t>	7 ghiduri pe arii </a:t>
            </a:r>
            <a:r>
              <a:rPr lang="ro-RO" sz="1600" dirty="0" err="1">
                <a:solidFill>
                  <a:schemeClr val="bg1"/>
                </a:solidFill>
              </a:rPr>
              <a:t>curiculare</a:t>
            </a:r>
            <a:r>
              <a:rPr lang="ro-RO" sz="1600" dirty="0">
                <a:solidFill>
                  <a:schemeClr val="bg1"/>
                </a:solidFill>
              </a:rPr>
              <a:t> și discipline învățământ primar</a:t>
            </a:r>
          </a:p>
          <a:p>
            <a:pPr algn="just"/>
            <a:r>
              <a:rPr lang="ro-RO" sz="1600" dirty="0">
                <a:solidFill>
                  <a:schemeClr val="bg1"/>
                </a:solidFill>
              </a:rPr>
              <a:t>	8 ghiduri pe arii </a:t>
            </a:r>
            <a:r>
              <a:rPr lang="ro-RO" sz="1600" dirty="0" err="1">
                <a:solidFill>
                  <a:schemeClr val="bg1"/>
                </a:solidFill>
              </a:rPr>
              <a:t>curiculare</a:t>
            </a:r>
            <a:r>
              <a:rPr lang="ro-RO" sz="1600" dirty="0">
                <a:solidFill>
                  <a:schemeClr val="bg1"/>
                </a:solidFill>
              </a:rPr>
              <a:t> și discipline învățământ gimnazial </a:t>
            </a:r>
          </a:p>
          <a:p>
            <a:pPr marL="285750" indent="-285750" algn="just">
              <a:buFont typeface="Wingdings" panose="05000000000000000000" pitchFamily="2" charset="2"/>
              <a:buChar char="§"/>
            </a:pPr>
            <a:r>
              <a:rPr lang="ro-RO" sz="1600" dirty="0">
                <a:solidFill>
                  <a:schemeClr val="bg1"/>
                </a:solidFill>
              </a:rPr>
              <a:t>2 g</a:t>
            </a:r>
            <a:r>
              <a:rPr lang="en-GB" sz="1600" dirty="0" err="1">
                <a:solidFill>
                  <a:schemeClr val="bg1"/>
                </a:solidFill>
              </a:rPr>
              <a:t>hiduri</a:t>
            </a:r>
            <a:r>
              <a:rPr lang="en-GB" sz="1600" dirty="0">
                <a:solidFill>
                  <a:schemeClr val="bg1"/>
                </a:solidFill>
              </a:rPr>
              <a:t> </a:t>
            </a:r>
            <a:r>
              <a:rPr lang="en-GB" sz="1600" dirty="0" err="1">
                <a:solidFill>
                  <a:schemeClr val="bg1"/>
                </a:solidFill>
              </a:rPr>
              <a:t>pentru</a:t>
            </a:r>
            <a:r>
              <a:rPr lang="en-GB" sz="1600" dirty="0">
                <a:solidFill>
                  <a:schemeClr val="bg1"/>
                </a:solidFill>
              </a:rPr>
              <a:t> </a:t>
            </a:r>
            <a:r>
              <a:rPr lang="en-GB" sz="1600" dirty="0" err="1">
                <a:solidFill>
                  <a:schemeClr val="bg1"/>
                </a:solidFill>
              </a:rPr>
              <a:t>Programul</a:t>
            </a:r>
            <a:r>
              <a:rPr lang="en-GB" sz="1600" dirty="0">
                <a:solidFill>
                  <a:schemeClr val="bg1"/>
                </a:solidFill>
              </a:rPr>
              <a:t> </a:t>
            </a:r>
            <a:r>
              <a:rPr lang="en-GB" sz="1600" i="1" dirty="0">
                <a:solidFill>
                  <a:schemeClr val="bg1"/>
                </a:solidFill>
              </a:rPr>
              <a:t>A </a:t>
            </a:r>
            <a:r>
              <a:rPr lang="en-GB" sz="1600" i="1" dirty="0" err="1">
                <a:solidFill>
                  <a:schemeClr val="bg1"/>
                </a:solidFill>
              </a:rPr>
              <a:t>doua</a:t>
            </a:r>
            <a:r>
              <a:rPr lang="en-GB" sz="1600" i="1" dirty="0">
                <a:solidFill>
                  <a:schemeClr val="bg1"/>
                </a:solidFill>
              </a:rPr>
              <a:t> </a:t>
            </a:r>
            <a:r>
              <a:rPr lang="en-GB" sz="1600" i="1" dirty="0" err="1">
                <a:solidFill>
                  <a:schemeClr val="bg1"/>
                </a:solidFill>
              </a:rPr>
              <a:t>șansă</a:t>
            </a:r>
            <a:r>
              <a:rPr lang="en-GB" sz="1600" dirty="0">
                <a:solidFill>
                  <a:schemeClr val="bg1"/>
                </a:solidFill>
              </a:rPr>
              <a:t> (</a:t>
            </a:r>
            <a:r>
              <a:rPr lang="en-GB" sz="1600" dirty="0" err="1">
                <a:solidFill>
                  <a:schemeClr val="bg1"/>
                </a:solidFill>
              </a:rPr>
              <a:t>învățământ</a:t>
            </a:r>
            <a:r>
              <a:rPr lang="en-GB" sz="1600" dirty="0">
                <a:solidFill>
                  <a:schemeClr val="bg1"/>
                </a:solidFill>
              </a:rPr>
              <a:t> </a:t>
            </a:r>
            <a:r>
              <a:rPr lang="en-GB" sz="1600" dirty="0" err="1">
                <a:solidFill>
                  <a:schemeClr val="bg1"/>
                </a:solidFill>
              </a:rPr>
              <a:t>primar</a:t>
            </a:r>
            <a:r>
              <a:rPr lang="en-GB" sz="1600" dirty="0">
                <a:solidFill>
                  <a:schemeClr val="bg1"/>
                </a:solidFill>
              </a:rPr>
              <a:t> </a:t>
            </a:r>
            <a:r>
              <a:rPr lang="en-GB" sz="1600" dirty="0" err="1">
                <a:solidFill>
                  <a:schemeClr val="bg1"/>
                </a:solidFill>
              </a:rPr>
              <a:t>și</a:t>
            </a:r>
            <a:r>
              <a:rPr lang="en-GB" sz="1600" dirty="0">
                <a:solidFill>
                  <a:schemeClr val="bg1"/>
                </a:solidFill>
              </a:rPr>
              <a:t> </a:t>
            </a:r>
            <a:r>
              <a:rPr lang="en-GB" sz="1600" dirty="0" err="1">
                <a:solidFill>
                  <a:schemeClr val="bg1"/>
                </a:solidFill>
              </a:rPr>
              <a:t>secundar</a:t>
            </a:r>
            <a:r>
              <a:rPr lang="en-GB" sz="1600" dirty="0">
                <a:solidFill>
                  <a:schemeClr val="bg1"/>
                </a:solidFill>
              </a:rPr>
              <a:t> inferior);</a:t>
            </a:r>
          </a:p>
          <a:p>
            <a:pPr marL="285750" indent="-285750" algn="just">
              <a:buFont typeface="Wingdings" panose="05000000000000000000" pitchFamily="2" charset="2"/>
              <a:buChar char="§"/>
            </a:pPr>
            <a:r>
              <a:rPr lang="ro-RO" sz="1600" dirty="0">
                <a:solidFill>
                  <a:schemeClr val="bg1"/>
                </a:solidFill>
              </a:rPr>
              <a:t>Ghid management al curriculumului</a:t>
            </a:r>
            <a:r>
              <a:rPr lang="en-GB" sz="1600" dirty="0">
                <a:solidFill>
                  <a:schemeClr val="bg1"/>
                </a:solidFill>
              </a:rPr>
              <a:t>;</a:t>
            </a:r>
            <a:endParaRPr lang="ro-RO" sz="1600" dirty="0">
              <a:solidFill>
                <a:schemeClr val="bg1"/>
              </a:solidFill>
            </a:endParaRPr>
          </a:p>
          <a:p>
            <a:pPr marL="285750" indent="-285750" algn="just">
              <a:buFont typeface="Wingdings" panose="05000000000000000000" pitchFamily="2" charset="2"/>
              <a:buChar char="§"/>
            </a:pPr>
            <a:r>
              <a:rPr lang="ro-RO" sz="1600" dirty="0">
                <a:solidFill>
                  <a:schemeClr val="bg1"/>
                </a:solidFill>
              </a:rPr>
              <a:t>Ghid educație non-formală. </a:t>
            </a:r>
          </a:p>
          <a:p>
            <a:pPr algn="just"/>
            <a:endParaRPr lang="ro-RO" sz="1600" dirty="0">
              <a:solidFill>
                <a:schemeClr val="bg1"/>
              </a:solidFill>
            </a:endParaRPr>
          </a:p>
          <a:p>
            <a:pPr algn="just"/>
            <a:r>
              <a:rPr lang="ro-RO" sz="1600" dirty="0">
                <a:solidFill>
                  <a:schemeClr val="bg1"/>
                </a:solidFill>
              </a:rPr>
              <a:t>Ghidurile vor fi publicate în format tipărit și ca resurse educaționale deschise pe platforma proiectului.</a:t>
            </a:r>
            <a:endParaRPr lang="en-GB" sz="1600" dirty="0">
              <a:solidFill>
                <a:schemeClr val="bg1"/>
              </a:solidFill>
            </a:endParaRPr>
          </a:p>
          <a:p>
            <a:pPr algn="just"/>
            <a:r>
              <a:rPr lang="ro-RO" sz="1600" dirty="0">
                <a:solidFill>
                  <a:schemeClr val="bg1"/>
                </a:solidFill>
              </a:rPr>
              <a:t> </a:t>
            </a:r>
            <a:endParaRPr lang="en-GB" sz="1600" dirty="0">
              <a:solidFill>
                <a:schemeClr val="bg1"/>
              </a:solidFill>
            </a:endParaRPr>
          </a:p>
          <a:p>
            <a:endParaRPr lang="en-GB" sz="1400" dirty="0">
              <a:solidFill>
                <a:schemeClr val="bg1"/>
              </a:solidFill>
            </a:endParaRPr>
          </a:p>
          <a:p>
            <a:endParaRPr lang="en-GB" sz="1400"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ro-RO"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986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191589" y="2192268"/>
            <a:ext cx="8952411" cy="2893100"/>
          </a:xfrm>
          <a:prstGeom prst="rect">
            <a:avLst/>
          </a:prstGeom>
          <a:noFill/>
        </p:spPr>
        <p:txBody>
          <a:bodyPr wrap="square" rtlCol="0">
            <a:spAutoFit/>
          </a:bodyPr>
          <a:lstStyle/>
          <a:p>
            <a:r>
              <a:rPr lang="en-GB" sz="1400" b="1" dirty="0">
                <a:solidFill>
                  <a:schemeClr val="accent1">
                    <a:lumMod val="20000"/>
                    <a:lumOff val="80000"/>
                  </a:schemeClr>
                </a:solidFill>
              </a:rPr>
              <a:t>A.2.2 </a:t>
            </a:r>
            <a:r>
              <a:rPr lang="en-GB" sz="1400" b="1" dirty="0" err="1">
                <a:solidFill>
                  <a:schemeClr val="accent1">
                    <a:lumMod val="20000"/>
                    <a:lumOff val="80000"/>
                  </a:schemeClr>
                </a:solidFill>
              </a:rPr>
              <a:t>Elaborarea</a:t>
            </a:r>
            <a:r>
              <a:rPr lang="en-GB" sz="1400" b="1" dirty="0">
                <a:solidFill>
                  <a:schemeClr val="accent1">
                    <a:lumMod val="20000"/>
                    <a:lumOff val="80000"/>
                  </a:schemeClr>
                </a:solidFill>
              </a:rPr>
              <a:t> de </a:t>
            </a:r>
            <a:r>
              <a:rPr lang="en-GB" sz="1400" b="1" dirty="0" err="1">
                <a:solidFill>
                  <a:schemeClr val="accent1">
                    <a:lumMod val="20000"/>
                    <a:lumOff val="80000"/>
                  </a:schemeClr>
                </a:solidFill>
              </a:rPr>
              <a:t>resurse</a:t>
            </a:r>
            <a:r>
              <a:rPr lang="en-GB" sz="1400" b="1" dirty="0">
                <a:solidFill>
                  <a:schemeClr val="accent1">
                    <a:lumMod val="20000"/>
                    <a:lumOff val="80000"/>
                  </a:schemeClr>
                </a:solidFill>
              </a:rPr>
              <a:t> </a:t>
            </a:r>
            <a:r>
              <a:rPr lang="en-GB" sz="1400" b="1" dirty="0" err="1">
                <a:solidFill>
                  <a:schemeClr val="accent1">
                    <a:lumMod val="20000"/>
                    <a:lumOff val="80000"/>
                  </a:schemeClr>
                </a:solidFill>
              </a:rPr>
              <a:t>educaționale</a:t>
            </a:r>
            <a:r>
              <a:rPr lang="en-GB" sz="1400" b="1" dirty="0">
                <a:solidFill>
                  <a:schemeClr val="accent1">
                    <a:lumMod val="20000"/>
                    <a:lumOff val="80000"/>
                  </a:schemeClr>
                </a:solidFill>
              </a:rPr>
              <a:t> </a:t>
            </a:r>
            <a:r>
              <a:rPr lang="en-GB" sz="1400" b="1" dirty="0" err="1">
                <a:solidFill>
                  <a:schemeClr val="accent1">
                    <a:lumMod val="20000"/>
                    <a:lumOff val="80000"/>
                  </a:schemeClr>
                </a:solidFill>
              </a:rPr>
              <a:t>deschise</a:t>
            </a:r>
            <a:r>
              <a:rPr lang="en-GB" sz="1400" b="1" dirty="0">
                <a:solidFill>
                  <a:schemeClr val="accent1">
                    <a:lumMod val="20000"/>
                    <a:lumOff val="80000"/>
                  </a:schemeClr>
                </a:solidFill>
              </a:rPr>
              <a:t> </a:t>
            </a:r>
            <a:r>
              <a:rPr lang="en-GB" sz="1400" b="1" dirty="0" err="1">
                <a:solidFill>
                  <a:schemeClr val="accent1">
                    <a:lumMod val="20000"/>
                    <a:lumOff val="80000"/>
                  </a:schemeClr>
                </a:solidFill>
              </a:rPr>
              <a:t>și</a:t>
            </a:r>
            <a:r>
              <a:rPr lang="en-GB" sz="1400" b="1" dirty="0">
                <a:solidFill>
                  <a:schemeClr val="accent1">
                    <a:lumMod val="20000"/>
                    <a:lumOff val="80000"/>
                  </a:schemeClr>
                </a:solidFill>
              </a:rPr>
              <a:t> de </a:t>
            </a:r>
            <a:r>
              <a:rPr lang="en-GB" sz="1400" b="1" dirty="0" err="1">
                <a:solidFill>
                  <a:schemeClr val="accent1">
                    <a:lumMod val="20000"/>
                    <a:lumOff val="80000"/>
                  </a:schemeClr>
                </a:solidFill>
              </a:rPr>
              <a:t>alte</a:t>
            </a:r>
            <a:r>
              <a:rPr lang="en-GB" sz="1400" b="1" dirty="0">
                <a:solidFill>
                  <a:schemeClr val="accent1">
                    <a:lumMod val="20000"/>
                    <a:lumOff val="80000"/>
                  </a:schemeClr>
                </a:solidFill>
              </a:rPr>
              <a:t> </a:t>
            </a:r>
            <a:r>
              <a:rPr lang="en-GB" sz="1400" b="1" dirty="0" err="1">
                <a:solidFill>
                  <a:schemeClr val="accent1">
                    <a:lumMod val="20000"/>
                    <a:lumOff val="80000"/>
                  </a:schemeClr>
                </a:solidFill>
              </a:rPr>
              <a:t>resurse</a:t>
            </a:r>
            <a:r>
              <a:rPr lang="en-GB" sz="1400" b="1" dirty="0">
                <a:solidFill>
                  <a:schemeClr val="accent1">
                    <a:lumMod val="20000"/>
                    <a:lumOff val="80000"/>
                  </a:schemeClr>
                </a:solidFill>
              </a:rPr>
              <a:t> </a:t>
            </a:r>
            <a:r>
              <a:rPr lang="en-GB" sz="1400" b="1" dirty="0" err="1">
                <a:solidFill>
                  <a:schemeClr val="accent1">
                    <a:lumMod val="20000"/>
                    <a:lumOff val="80000"/>
                  </a:schemeClr>
                </a:solidFill>
              </a:rPr>
              <a:t>relevante</a:t>
            </a:r>
            <a:r>
              <a:rPr lang="en-GB" sz="1400" b="1" dirty="0">
                <a:solidFill>
                  <a:schemeClr val="accent1">
                    <a:lumMod val="20000"/>
                    <a:lumOff val="80000"/>
                  </a:schemeClr>
                </a:solidFill>
              </a:rPr>
              <a:t> </a:t>
            </a:r>
            <a:r>
              <a:rPr lang="en-GB" sz="1400" b="1" dirty="0" err="1">
                <a:solidFill>
                  <a:schemeClr val="accent1">
                    <a:lumMod val="20000"/>
                    <a:lumOff val="80000"/>
                  </a:schemeClr>
                </a:solidFill>
              </a:rPr>
              <a:t>pentru</a:t>
            </a:r>
            <a:r>
              <a:rPr lang="en-GB" sz="1400" b="1" dirty="0">
                <a:solidFill>
                  <a:schemeClr val="accent1">
                    <a:lumMod val="20000"/>
                    <a:lumOff val="80000"/>
                  </a:schemeClr>
                </a:solidFill>
              </a:rPr>
              <a:t> </a:t>
            </a:r>
            <a:r>
              <a:rPr lang="en-GB" sz="1400" b="1" dirty="0" err="1">
                <a:solidFill>
                  <a:schemeClr val="accent1">
                    <a:lumMod val="20000"/>
                    <a:lumOff val="80000"/>
                  </a:schemeClr>
                </a:solidFill>
              </a:rPr>
              <a:t>sprijinirea</a:t>
            </a:r>
            <a:r>
              <a:rPr lang="en-GB" sz="1400" b="1" dirty="0">
                <a:solidFill>
                  <a:schemeClr val="accent1">
                    <a:lumMod val="20000"/>
                    <a:lumOff val="80000"/>
                  </a:schemeClr>
                </a:solidFill>
              </a:rPr>
              <a:t> </a:t>
            </a:r>
            <a:r>
              <a:rPr lang="en-GB" sz="1400" b="1" dirty="0" err="1">
                <a:solidFill>
                  <a:schemeClr val="accent1">
                    <a:lumMod val="20000"/>
                    <a:lumOff val="80000"/>
                  </a:schemeClr>
                </a:solidFill>
              </a:rPr>
              <a:t>aplicării</a:t>
            </a:r>
            <a:r>
              <a:rPr lang="en-GB" sz="1400" b="1" dirty="0">
                <a:solidFill>
                  <a:schemeClr val="accent1">
                    <a:lumMod val="20000"/>
                    <a:lumOff val="80000"/>
                  </a:schemeClr>
                </a:solidFill>
              </a:rPr>
              <a:t> la </a:t>
            </a:r>
            <a:r>
              <a:rPr lang="en-GB" sz="1400" b="1" dirty="0" err="1">
                <a:solidFill>
                  <a:schemeClr val="accent1">
                    <a:lumMod val="20000"/>
                    <a:lumOff val="80000"/>
                  </a:schemeClr>
                </a:solidFill>
              </a:rPr>
              <a:t>clasă</a:t>
            </a:r>
            <a:r>
              <a:rPr lang="en-GB" sz="1400" b="1" dirty="0">
                <a:solidFill>
                  <a:schemeClr val="accent1">
                    <a:lumMod val="20000"/>
                    <a:lumOff val="80000"/>
                  </a:schemeClr>
                </a:solidFill>
              </a:rPr>
              <a:t> a </a:t>
            </a:r>
            <a:r>
              <a:rPr lang="en-GB" sz="1400" b="1" dirty="0" err="1">
                <a:solidFill>
                  <a:schemeClr val="accent1">
                    <a:lumMod val="20000"/>
                    <a:lumOff val="80000"/>
                  </a:schemeClr>
                </a:solidFill>
              </a:rPr>
              <a:t>noilor</a:t>
            </a:r>
            <a:r>
              <a:rPr lang="en-GB" sz="1400" b="1" dirty="0">
                <a:solidFill>
                  <a:schemeClr val="accent1">
                    <a:lumMod val="20000"/>
                    <a:lumOff val="80000"/>
                  </a:schemeClr>
                </a:solidFill>
              </a:rPr>
              <a:t> </a:t>
            </a:r>
            <a:r>
              <a:rPr lang="en-GB" sz="1400" b="1" dirty="0" err="1">
                <a:solidFill>
                  <a:schemeClr val="accent1">
                    <a:lumMod val="20000"/>
                    <a:lumOff val="80000"/>
                  </a:schemeClr>
                </a:solidFill>
              </a:rPr>
              <a:t>programe</a:t>
            </a:r>
            <a:r>
              <a:rPr lang="en-GB" sz="1400" b="1" dirty="0">
                <a:solidFill>
                  <a:schemeClr val="accent1">
                    <a:lumMod val="20000"/>
                    <a:lumOff val="80000"/>
                  </a:schemeClr>
                </a:solidFill>
              </a:rPr>
              <a:t> </a:t>
            </a:r>
            <a:r>
              <a:rPr lang="en-GB" sz="1400" b="1" dirty="0" err="1">
                <a:solidFill>
                  <a:schemeClr val="accent1">
                    <a:lumMod val="20000"/>
                    <a:lumOff val="80000"/>
                  </a:schemeClr>
                </a:solidFill>
              </a:rPr>
              <a:t>școlare</a:t>
            </a:r>
            <a:r>
              <a:rPr lang="en-GB" sz="1400" b="1" dirty="0">
                <a:solidFill>
                  <a:schemeClr val="accent1">
                    <a:lumMod val="20000"/>
                    <a:lumOff val="80000"/>
                  </a:schemeClr>
                </a:solidFill>
              </a:rPr>
              <a:t> (</a:t>
            </a:r>
            <a:r>
              <a:rPr lang="en-GB" sz="1400" b="1" dirty="0" err="1">
                <a:solidFill>
                  <a:schemeClr val="accent1">
                    <a:lumMod val="20000"/>
                    <a:lumOff val="80000"/>
                  </a:schemeClr>
                </a:solidFill>
              </a:rPr>
              <a:t>inclusiv</a:t>
            </a:r>
            <a:r>
              <a:rPr lang="en-GB" sz="1400" b="1" dirty="0">
                <a:solidFill>
                  <a:schemeClr val="accent1">
                    <a:lumMod val="20000"/>
                    <a:lumOff val="80000"/>
                  </a:schemeClr>
                </a:solidFill>
              </a:rPr>
              <a:t> </a:t>
            </a:r>
            <a:r>
              <a:rPr lang="en-GB" sz="1400" b="1" dirty="0" err="1">
                <a:solidFill>
                  <a:schemeClr val="accent1">
                    <a:lumMod val="20000"/>
                    <a:lumOff val="80000"/>
                  </a:schemeClr>
                </a:solidFill>
              </a:rPr>
              <a:t>materiale</a:t>
            </a:r>
            <a:r>
              <a:rPr lang="en-GB" sz="1400" b="1" dirty="0">
                <a:solidFill>
                  <a:schemeClr val="accent1">
                    <a:lumMod val="20000"/>
                    <a:lumOff val="80000"/>
                  </a:schemeClr>
                </a:solidFill>
              </a:rPr>
              <a:t> multimedia etc.)</a:t>
            </a:r>
            <a:endParaRPr lang="ro-RO" sz="1400" b="1" dirty="0">
              <a:solidFill>
                <a:schemeClr val="accent1">
                  <a:lumMod val="20000"/>
                  <a:lumOff val="80000"/>
                </a:schemeClr>
              </a:solidFill>
            </a:endParaRPr>
          </a:p>
          <a:p>
            <a:r>
              <a:rPr lang="en-GB" sz="1400" b="1" dirty="0">
                <a:solidFill>
                  <a:schemeClr val="accent1">
                    <a:lumMod val="20000"/>
                    <a:lumOff val="80000"/>
                  </a:schemeClr>
                </a:solidFill>
              </a:rPr>
              <a:t>-  6271 </a:t>
            </a:r>
            <a:r>
              <a:rPr lang="en-GB" sz="1400" b="1" dirty="0" err="1">
                <a:solidFill>
                  <a:schemeClr val="accent1">
                    <a:lumMod val="20000"/>
                    <a:lumOff val="80000"/>
                  </a:schemeClr>
                </a:solidFill>
              </a:rPr>
              <a:t>Resurse</a:t>
            </a:r>
            <a:r>
              <a:rPr lang="en-GB" sz="1400" b="1" dirty="0">
                <a:solidFill>
                  <a:schemeClr val="accent1">
                    <a:lumMod val="20000"/>
                    <a:lumOff val="80000"/>
                  </a:schemeClr>
                </a:solidFill>
              </a:rPr>
              <a:t> </a:t>
            </a:r>
            <a:r>
              <a:rPr lang="en-GB" sz="1400" b="1" dirty="0" err="1">
                <a:solidFill>
                  <a:schemeClr val="accent1">
                    <a:lumMod val="20000"/>
                    <a:lumOff val="80000"/>
                  </a:schemeClr>
                </a:solidFill>
              </a:rPr>
              <a:t>Educaționale</a:t>
            </a:r>
            <a:r>
              <a:rPr lang="en-GB" sz="1400" b="1" dirty="0">
                <a:solidFill>
                  <a:schemeClr val="accent1">
                    <a:lumMod val="20000"/>
                    <a:lumOff val="80000"/>
                  </a:schemeClr>
                </a:solidFill>
              </a:rPr>
              <a:t> </a:t>
            </a:r>
            <a:r>
              <a:rPr lang="en-GB" sz="1400" b="1" dirty="0" err="1">
                <a:solidFill>
                  <a:schemeClr val="accent1">
                    <a:lumMod val="20000"/>
                    <a:lumOff val="80000"/>
                  </a:schemeClr>
                </a:solidFill>
              </a:rPr>
              <a:t>Deschise</a:t>
            </a:r>
            <a:r>
              <a:rPr lang="en-GB" sz="1400" b="1" dirty="0">
                <a:solidFill>
                  <a:schemeClr val="accent1">
                    <a:lumMod val="20000"/>
                    <a:lumOff val="80000"/>
                  </a:schemeClr>
                </a:solidFill>
              </a:rPr>
              <a:t> (RED) </a:t>
            </a:r>
            <a:r>
              <a:rPr lang="en-GB" sz="1400" b="1" dirty="0" err="1">
                <a:solidFill>
                  <a:schemeClr val="accent1">
                    <a:lumMod val="20000"/>
                    <a:lumOff val="80000"/>
                  </a:schemeClr>
                </a:solidFill>
              </a:rPr>
              <a:t>realizate</a:t>
            </a:r>
            <a:r>
              <a:rPr lang="en-GB" sz="1400" b="1" dirty="0">
                <a:solidFill>
                  <a:schemeClr val="accent1">
                    <a:lumMod val="20000"/>
                    <a:lumOff val="80000"/>
                  </a:schemeClr>
                </a:solidFill>
              </a:rPr>
              <a:t> de </a:t>
            </a:r>
            <a:r>
              <a:rPr lang="en-GB" sz="1400" b="1" dirty="0" err="1">
                <a:solidFill>
                  <a:schemeClr val="accent1">
                    <a:lumMod val="20000"/>
                    <a:lumOff val="80000"/>
                  </a:schemeClr>
                </a:solidFill>
              </a:rPr>
              <a:t>către</a:t>
            </a:r>
            <a:r>
              <a:rPr lang="en-GB" sz="1400" b="1" dirty="0">
                <a:solidFill>
                  <a:schemeClr val="accent1">
                    <a:lumMod val="20000"/>
                    <a:lumOff val="80000"/>
                  </a:schemeClr>
                </a:solidFill>
              </a:rPr>
              <a:t> </a:t>
            </a:r>
            <a:r>
              <a:rPr lang="ro-RO" sz="1400" b="1" dirty="0">
                <a:solidFill>
                  <a:schemeClr val="accent1">
                    <a:lumMod val="20000"/>
                    <a:lumOff val="80000"/>
                  </a:schemeClr>
                </a:solidFill>
              </a:rPr>
              <a:t>82 </a:t>
            </a:r>
            <a:r>
              <a:rPr lang="en-GB" sz="1400" b="1" dirty="0" err="1">
                <a:solidFill>
                  <a:schemeClr val="accent1">
                    <a:lumMod val="20000"/>
                    <a:lumOff val="80000"/>
                  </a:schemeClr>
                </a:solidFill>
              </a:rPr>
              <a:t>exper</a:t>
            </a:r>
            <a:r>
              <a:rPr lang="ro-RO" sz="1400" b="1" dirty="0">
                <a:solidFill>
                  <a:schemeClr val="accent1">
                    <a:lumMod val="20000"/>
                    <a:lumOff val="80000"/>
                  </a:schemeClr>
                </a:solidFill>
              </a:rPr>
              <a:t>ți RED;</a:t>
            </a:r>
            <a:endParaRPr lang="en-GB" sz="1400" b="1" dirty="0">
              <a:solidFill>
                <a:schemeClr val="accent1">
                  <a:lumMod val="20000"/>
                  <a:lumOff val="80000"/>
                </a:schemeClr>
              </a:solidFill>
            </a:endParaRPr>
          </a:p>
          <a:p>
            <a:pPr algn="just"/>
            <a:r>
              <a:rPr lang="ro-RO" sz="1400" dirty="0">
                <a:solidFill>
                  <a:schemeClr val="accent1"/>
                </a:solidFill>
              </a:rPr>
              <a:t> </a:t>
            </a:r>
            <a:endParaRPr lang="en-GB" sz="1400" dirty="0">
              <a:solidFill>
                <a:schemeClr val="accent1"/>
              </a:solidFill>
            </a:endParaRPr>
          </a:p>
          <a:p>
            <a:endParaRPr lang="en-GB" sz="1400"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ro-RO" dirty="0">
              <a:solidFill>
                <a:schemeClr val="accent1"/>
              </a:solidFill>
            </a:endParaRPr>
          </a:p>
          <a:p>
            <a:endParaRPr lang="en-US" dirty="0">
              <a:solidFill>
                <a:schemeClr val="accent1"/>
              </a:solidFill>
            </a:endParaRPr>
          </a:p>
        </p:txBody>
      </p:sp>
      <p:pic>
        <p:nvPicPr>
          <p:cNvPr id="9" name="Picture 2">
            <a:extLst>
              <a:ext uri="{FF2B5EF4-FFF2-40B4-BE49-F238E27FC236}">
                <a16:creationId xmlns:a16="http://schemas.microsoft.com/office/drawing/2014/main" id="{CA6CC7ED-516B-2C24-6A7E-BD806AC26B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3" t="9333" r="-953" b="-9333"/>
          <a:stretch/>
        </p:blipFill>
        <p:spPr bwMode="auto">
          <a:xfrm>
            <a:off x="319582" y="3319004"/>
            <a:ext cx="3992536" cy="2469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2BB149D3-E593-594A-C92C-A6015FA2D1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67"/>
          <a:stretch/>
        </p:blipFill>
        <p:spPr bwMode="auto">
          <a:xfrm>
            <a:off x="4602480" y="3124838"/>
            <a:ext cx="4049656" cy="24409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rot="10800000" flipV="1">
            <a:off x="358140" y="2997613"/>
            <a:ext cx="3916680"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https://www.youtube.com/primareducred</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4602480" y="3017112"/>
            <a:ext cx="4049656"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https://www.youtube.com/educredgimnaziu</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1230065" y="3524518"/>
            <a:ext cx="2836226" cy="646331"/>
          </a:xfrm>
          <a:prstGeom prst="rect">
            <a:avLst/>
          </a:prstGeom>
          <a:noFill/>
        </p:spPr>
        <p:txBody>
          <a:bodyPr wrap="none" rtlCol="0">
            <a:spAutoFit/>
          </a:bodyPr>
          <a:lstStyle/>
          <a:p>
            <a:r>
              <a:rPr lang="ro-RO" dirty="0"/>
              <a:t>- 1408 materiale RED Primar</a:t>
            </a:r>
          </a:p>
          <a:p>
            <a:r>
              <a:rPr lang="ro-RO" dirty="0"/>
              <a:t>- 2700 abonați</a:t>
            </a:r>
          </a:p>
        </p:txBody>
      </p:sp>
      <p:sp>
        <p:nvSpPr>
          <p:cNvPr id="14" name="TextBox 13"/>
          <p:cNvSpPr txBox="1"/>
          <p:nvPr/>
        </p:nvSpPr>
        <p:spPr>
          <a:xfrm>
            <a:off x="5076837" y="3524518"/>
            <a:ext cx="3091103" cy="646331"/>
          </a:xfrm>
          <a:prstGeom prst="rect">
            <a:avLst/>
          </a:prstGeom>
          <a:noFill/>
        </p:spPr>
        <p:txBody>
          <a:bodyPr wrap="none" rtlCol="0">
            <a:spAutoFit/>
          </a:bodyPr>
          <a:lstStyle/>
          <a:p>
            <a:r>
              <a:rPr lang="ro-RO" dirty="0"/>
              <a:t>- 4533 materiale RED Gimnaziu</a:t>
            </a:r>
          </a:p>
          <a:p>
            <a:r>
              <a:rPr lang="ro-RO" dirty="0"/>
              <a:t>- 5300 abonați</a:t>
            </a:r>
          </a:p>
        </p:txBody>
      </p:sp>
    </p:spTree>
    <p:extLst>
      <p:ext uri="{BB962C8B-B14F-4D97-AF65-F5344CB8AC3E}">
        <p14:creationId xmlns:p14="http://schemas.microsoft.com/office/powerpoint/2010/main" val="230516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62" y="1363673"/>
            <a:ext cx="7999598" cy="711959"/>
          </a:xfrm>
          <a:noFill/>
        </p:spPr>
        <p:txBody>
          <a:bodyPr anchor="ctr" anchorCtr="0">
            <a:normAutofit/>
          </a:bodyPr>
          <a:lstStyle/>
          <a:p>
            <a:pPr algn="ctr"/>
            <a:r>
              <a:rPr lang="ro-RO" b="1" dirty="0">
                <a:solidFill>
                  <a:schemeClr val="bg1"/>
                </a:solidFill>
                <a:effectLst>
                  <a:outerShdw blurRad="38100" dist="38100" dir="2700000" algn="tl">
                    <a:srgbClr val="000000">
                      <a:alpha val="43137"/>
                    </a:srgbClr>
                  </a:outerShdw>
                </a:effectLst>
              </a:rPr>
              <a:t>CRED - REZULTATE</a:t>
            </a:r>
            <a:endParaRPr lang="en-US" dirty="0">
              <a:solidFill>
                <a:schemeClr val="bg1"/>
              </a:solidFill>
            </a:endParaRPr>
          </a:p>
        </p:txBody>
      </p:sp>
      <p:sp>
        <p:nvSpPr>
          <p:cNvPr id="5" name="TextBox 4"/>
          <p:cNvSpPr txBox="1"/>
          <p:nvPr/>
        </p:nvSpPr>
        <p:spPr>
          <a:xfrm>
            <a:off x="188414" y="2349772"/>
            <a:ext cx="8952411" cy="2339102"/>
          </a:xfrm>
          <a:prstGeom prst="rect">
            <a:avLst/>
          </a:prstGeom>
          <a:noFill/>
        </p:spPr>
        <p:txBody>
          <a:bodyPr wrap="square" rtlCol="0">
            <a:spAutoFit/>
          </a:bodyPr>
          <a:lstStyle/>
          <a:p>
            <a:pPr algn="just"/>
            <a:r>
              <a:rPr lang="ro-RO" sz="1600" b="1" dirty="0">
                <a:solidFill>
                  <a:schemeClr val="accent1">
                    <a:lumMod val="20000"/>
                    <a:lumOff val="80000"/>
                  </a:schemeClr>
                </a:solidFill>
              </a:rPr>
              <a:t>A.2.3 Constituirea unei oferte naționale de programe școlare pentru opționale integrate </a:t>
            </a:r>
            <a:endParaRPr lang="ro-RO" sz="1600" b="1" dirty="0">
              <a:solidFill>
                <a:schemeClr val="accent1">
                  <a:lumMod val="40000"/>
                  <a:lumOff val="60000"/>
                </a:schemeClr>
              </a:solidFill>
            </a:endParaRPr>
          </a:p>
          <a:p>
            <a:pPr marL="171450" indent="-171450">
              <a:buFont typeface="Wingdings" panose="05000000000000000000" pitchFamily="2" charset="2"/>
              <a:buChar char="§"/>
            </a:pPr>
            <a:endParaRPr lang="en-GB" sz="1600" dirty="0">
              <a:solidFill>
                <a:schemeClr val="accent1">
                  <a:lumMod val="40000"/>
                  <a:lumOff val="60000"/>
                </a:schemeClr>
              </a:solidFill>
            </a:endParaRPr>
          </a:p>
          <a:p>
            <a:pPr marL="171450" indent="-171450">
              <a:buFont typeface="Wingdings" panose="05000000000000000000" pitchFamily="2" charset="2"/>
              <a:buChar char="§"/>
            </a:pPr>
            <a:r>
              <a:rPr lang="ro-RO" sz="1600" dirty="0">
                <a:solidFill>
                  <a:schemeClr val="bg1"/>
                </a:solidFill>
              </a:rPr>
              <a:t>21 de proiecte de discipline opționale integrate pentru învățământul gimnazial elaborate și aprobate prin OM (din care 4 pentru ADS)</a:t>
            </a:r>
            <a:endParaRPr lang="en-GB" sz="1600" dirty="0">
              <a:solidFill>
                <a:schemeClr val="bg1"/>
              </a:solidFill>
            </a:endParaRPr>
          </a:p>
          <a:p>
            <a:pPr marL="171450" indent="-171450">
              <a:buFont typeface="Wingdings" panose="05000000000000000000" pitchFamily="2" charset="2"/>
              <a:buChar char="§"/>
            </a:pPr>
            <a:endParaRPr lang="en-GB" sz="1600" dirty="0">
              <a:solidFill>
                <a:schemeClr val="bg1"/>
              </a:solidFill>
            </a:endParaRPr>
          </a:p>
          <a:p>
            <a:pPr marL="171450" indent="-171450" algn="just">
              <a:buFont typeface="Wingdings" panose="05000000000000000000" pitchFamily="2" charset="2"/>
              <a:buChar char="§"/>
            </a:pPr>
            <a:r>
              <a:rPr lang="ro-RO" sz="1600" dirty="0">
                <a:solidFill>
                  <a:schemeClr val="bg1"/>
                </a:solidFill>
              </a:rPr>
              <a:t>Disponibile pe site-ul proiectului la adresa:</a:t>
            </a:r>
          </a:p>
          <a:p>
            <a:pPr algn="just"/>
            <a:r>
              <a:rPr lang="ro-RO" sz="1600" dirty="0">
                <a:solidFill>
                  <a:schemeClr val="bg1"/>
                </a:solidFill>
                <a:hlinkClick r:id="rId2"/>
              </a:rPr>
              <a:t>https://www.educred.ro/programe-scolare-pentru-optionale-integrate/</a:t>
            </a:r>
            <a:r>
              <a:rPr lang="ro-RO" sz="1600" dirty="0">
                <a:solidFill>
                  <a:schemeClr val="bg1"/>
                </a:solidFill>
              </a:rPr>
              <a:t>   </a:t>
            </a:r>
          </a:p>
          <a:p>
            <a:pPr algn="just"/>
            <a:r>
              <a:rPr lang="ro-RO" sz="1600" dirty="0">
                <a:solidFill>
                  <a:schemeClr val="bg1"/>
                </a:solidFill>
              </a:rPr>
              <a:t> </a:t>
            </a:r>
            <a:endParaRPr lang="ro-RO" dirty="0">
              <a:solidFill>
                <a:schemeClr val="accent1"/>
              </a:solidFill>
            </a:endParaRPr>
          </a:p>
          <a:p>
            <a:endParaRPr lang="en-US"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697" y="3519323"/>
            <a:ext cx="2155256" cy="1631328"/>
          </a:xfrm>
          <a:prstGeom prst="rect">
            <a:avLst/>
          </a:prstGeom>
        </p:spPr>
      </p:pic>
    </p:spTree>
    <p:extLst>
      <p:ext uri="{BB962C8B-B14F-4D97-AF65-F5344CB8AC3E}">
        <p14:creationId xmlns:p14="http://schemas.microsoft.com/office/powerpoint/2010/main" val="4233204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2725</Words>
  <Application>Microsoft Office PowerPoint</Application>
  <PresentationFormat>Expunere pe ecran (4:3)</PresentationFormat>
  <Paragraphs>337</Paragraphs>
  <Slides>26</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26</vt:i4>
      </vt:variant>
    </vt:vector>
  </HeadingPairs>
  <TitlesOfParts>
    <vt:vector size="32" baseType="lpstr">
      <vt:lpstr>Arial</vt:lpstr>
      <vt:lpstr>Calibri</vt:lpstr>
      <vt:lpstr>Calibri Light</vt:lpstr>
      <vt:lpstr>Wingdings</vt:lpstr>
      <vt:lpstr>Office Theme</vt:lpstr>
      <vt:lpstr>1_Office Theme</vt:lpstr>
      <vt:lpstr>Prezentare PowerPoint</vt:lpstr>
      <vt:lpstr> PROIECTUL CRED:  DE LA START,  LA REZULTATE </vt:lpstr>
      <vt:lpstr>CRED – PROMOTORUL  SCHIMBĂRII ÎN EDUCAȚIA DIN ROMÂNIA</vt:lpstr>
      <vt:lpstr>CRED - REZULTATE</vt:lpstr>
      <vt:lpstr>CRED - REZULTATE</vt:lpstr>
      <vt:lpstr>CRED - REZULTATE</vt:lpstr>
      <vt:lpstr>CRED - REZULTATE</vt:lpstr>
      <vt:lpstr>CRED - REZULTATE</vt:lpstr>
      <vt:lpstr>CRED - REZULTATE</vt:lpstr>
      <vt:lpstr>CRED - REZULTATE</vt:lpstr>
      <vt:lpstr>CRED - REZULTATE</vt:lpstr>
      <vt:lpstr>CRED, RED, MANAGER - REZULTATE</vt:lpstr>
      <vt:lpstr>CRED - REZULTATE</vt:lpstr>
      <vt:lpstr>CRED - REZULTATE</vt:lpstr>
      <vt:lpstr>CRED - REZULTATE</vt:lpstr>
      <vt:lpstr>CRED - REZULTATE</vt:lpstr>
      <vt:lpstr>CRED - REZULTATE</vt:lpstr>
      <vt:lpstr>CRED - REZULTATE</vt:lpstr>
      <vt:lpstr>CRED - REZULTATE</vt:lpstr>
      <vt:lpstr>CRED - REZULTATE</vt:lpstr>
      <vt:lpstr>CRED - REZULTATE</vt:lpstr>
      <vt:lpstr>CRED - REZULTATE</vt:lpstr>
      <vt:lpstr>CRED – REZULTATE</vt:lpstr>
      <vt:lpstr>CRED – REZULTATE</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killzone85_05@yahoo.com</dc:creator>
  <cp:lastModifiedBy>DIRECTOR</cp:lastModifiedBy>
  <cp:revision>215</cp:revision>
  <cp:lastPrinted>2022-03-28T08:26:36Z</cp:lastPrinted>
  <dcterms:created xsi:type="dcterms:W3CDTF">2021-05-13T07:20:25Z</dcterms:created>
  <dcterms:modified xsi:type="dcterms:W3CDTF">2023-02-27T09:56:59Z</dcterms:modified>
</cp:coreProperties>
</file>